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handoutMasterIdLst>
    <p:handoutMasterId r:id="rId17"/>
  </p:handoutMasterIdLst>
  <p:sldIdLst>
    <p:sldId id="256" r:id="rId2"/>
    <p:sldId id="257" r:id="rId3"/>
    <p:sldId id="258" r:id="rId4"/>
    <p:sldId id="269" r:id="rId5"/>
    <p:sldId id="270" r:id="rId6"/>
    <p:sldId id="261" r:id="rId7"/>
    <p:sldId id="260" r:id="rId8"/>
    <p:sldId id="263" r:id="rId9"/>
    <p:sldId id="262" r:id="rId10"/>
    <p:sldId id="265" r:id="rId11"/>
    <p:sldId id="266" r:id="rId12"/>
    <p:sldId id="271" r:id="rId13"/>
    <p:sldId id="259"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6" userDrawn="1">
          <p15:clr>
            <a:srgbClr val="A4A3A4"/>
          </p15:clr>
        </p15:guide>
        <p15:guide id="2" pos="38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02" autoAdjust="0"/>
    <p:restoredTop sz="92713" autoAdjust="0"/>
  </p:normalViewPr>
  <p:slideViewPr>
    <p:cSldViewPr snapToGrid="0" snapToObjects="1" showGuides="1">
      <p:cViewPr>
        <p:scale>
          <a:sx n="130" d="100"/>
          <a:sy n="130" d="100"/>
        </p:scale>
        <p:origin x="144" y="560"/>
      </p:cViewPr>
      <p:guideLst>
        <p:guide orient="horz" pos="2616"/>
        <p:guide pos="382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6A5A47-73CF-3143-BA88-8E264D5F19AB}" type="datetimeFigureOut">
              <a:rPr lang="en-US" smtClean="0"/>
              <a:t>3/20/19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E62140-8F44-FF4F-AB02-EDCA11F5EADC}" type="slidenum">
              <a:rPr lang="en-US" smtClean="0"/>
              <a:t>‹#›</a:t>
            </a:fld>
            <a:endParaRPr lang="en-US"/>
          </a:p>
        </p:txBody>
      </p:sp>
    </p:spTree>
    <p:extLst>
      <p:ext uri="{BB962C8B-B14F-4D97-AF65-F5344CB8AC3E}">
        <p14:creationId xmlns:p14="http://schemas.microsoft.com/office/powerpoint/2010/main" val="38798007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5DD793-FBD4-B845-AC9F-989F4E669832}" type="datetimeFigureOut">
              <a:rPr lang="en-US" smtClean="0"/>
              <a:t>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27DB95-C76D-8C40-B4F3-CADAE8E2D2BE}" type="slidenum">
              <a:rPr lang="en-US" smtClean="0"/>
              <a:t>‹#›</a:t>
            </a:fld>
            <a:endParaRPr lang="en-US"/>
          </a:p>
        </p:txBody>
      </p:sp>
    </p:spTree>
    <p:extLst>
      <p:ext uri="{BB962C8B-B14F-4D97-AF65-F5344CB8AC3E}">
        <p14:creationId xmlns:p14="http://schemas.microsoft.com/office/powerpoint/2010/main" val="145279588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27DB95-C76D-8C40-B4F3-CADAE8E2D2BE}" type="slidenum">
              <a:rPr lang="en-US" smtClean="0"/>
              <a:t>1</a:t>
            </a:fld>
            <a:endParaRPr lang="en-US"/>
          </a:p>
        </p:txBody>
      </p:sp>
    </p:spTree>
    <p:extLst>
      <p:ext uri="{BB962C8B-B14F-4D97-AF65-F5344CB8AC3E}">
        <p14:creationId xmlns:p14="http://schemas.microsoft.com/office/powerpoint/2010/main" val="1256481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randomly sampled 50 question of both answerable and unanswerable types separately and performed error analysis. Unfortunately due to time constraints, the error analysis was done on our initial set of results and not our best model (which was run with 4 attention heads). But we spot checked results from the best model and noted any changes. We identified a set of error categories. Also, we tried to identify the underlying root cause / different comprehension skills (co-reference etc.) needed by the the system as described in [15]. Breakdown of errors by category and skills are shown in Figure 6. Examples for each error type and comprehension skill is shown in the Table 1.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find that for the error cases where there is partial match on span, training a larger model (increased number of attention heads, bigger </a:t>
            </a:r>
            <a:r>
              <a:rPr lang="en-US" sz="1200" kern="1200" dirty="0" err="1">
                <a:solidFill>
                  <a:schemeClr val="tx1"/>
                </a:solidFill>
                <a:effectLst/>
                <a:latin typeface="+mn-lt"/>
                <a:ea typeface="+mn-ea"/>
                <a:cs typeface="+mn-cs"/>
              </a:rPr>
              <a:t>hidden_size</a:t>
            </a:r>
            <a:r>
              <a:rPr lang="en-US" sz="1200" kern="1200" dirty="0">
                <a:solidFill>
                  <a:schemeClr val="tx1"/>
                </a:solidFill>
                <a:effectLst/>
                <a:latin typeface="+mn-lt"/>
                <a:ea typeface="+mn-ea"/>
                <a:cs typeface="+mn-cs"/>
              </a:rPr>
              <a:t> etc.) reduces the error. In fact this is the largest error category (48%). </a:t>
            </a:r>
          </a:p>
          <a:p>
            <a:r>
              <a:rPr lang="en-US" sz="1200" kern="1200" dirty="0">
                <a:solidFill>
                  <a:schemeClr val="tx1"/>
                </a:solidFill>
                <a:effectLst/>
                <a:latin typeface="+mn-lt"/>
                <a:ea typeface="+mn-ea"/>
                <a:cs typeface="+mn-cs"/>
              </a:rPr>
              <a:t>Only when there is no answer predicted by the model or when the answer is completely incorrect, we categorize the error by the deficiency in comprehension skill. In addition to the skills defined in the paper referred above we added two categories: </a:t>
            </a:r>
            <a:r>
              <a:rPr lang="en-US" sz="1200" i="1" kern="1200" dirty="0">
                <a:solidFill>
                  <a:schemeClr val="tx1"/>
                </a:solidFill>
                <a:effectLst/>
                <a:latin typeface="+mn-lt"/>
                <a:ea typeface="+mn-ea"/>
                <a:cs typeface="+mn-cs"/>
              </a:rPr>
              <a:t>Long context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Paraphrasing </a:t>
            </a:r>
            <a:r>
              <a:rPr lang="en-US" sz="1200" kern="1200" dirty="0">
                <a:solidFill>
                  <a:schemeClr val="tx1"/>
                </a:solidFill>
                <a:effectLst/>
                <a:latin typeface="+mn-lt"/>
                <a:ea typeface="+mn-ea"/>
                <a:cs typeface="+mn-cs"/>
              </a:rPr>
              <a:t>as these did not fit into skillset defined by the paper. </a:t>
            </a:r>
            <a:endParaRPr lang="en-US" dirty="0"/>
          </a:p>
          <a:p>
            <a:endParaRPr lang="en-US" dirty="0"/>
          </a:p>
        </p:txBody>
      </p:sp>
      <p:sp>
        <p:nvSpPr>
          <p:cNvPr id="4" name="Slide Number Placeholder 3"/>
          <p:cNvSpPr>
            <a:spLocks noGrp="1"/>
          </p:cNvSpPr>
          <p:nvPr>
            <p:ph type="sldNum" sz="quarter" idx="10"/>
          </p:nvPr>
        </p:nvSpPr>
        <p:spPr/>
        <p:txBody>
          <a:bodyPr/>
          <a:lstStyle/>
          <a:p>
            <a:fld id="{C127DB95-C76D-8C40-B4F3-CADAE8E2D2BE}" type="slidenum">
              <a:rPr lang="en-US" smtClean="0"/>
              <a:t>10</a:t>
            </a:fld>
            <a:endParaRPr lang="en-US"/>
          </a:p>
        </p:txBody>
      </p:sp>
    </p:spTree>
    <p:extLst>
      <p:ext uri="{BB962C8B-B14F-4D97-AF65-F5344CB8AC3E}">
        <p14:creationId xmlns:p14="http://schemas.microsoft.com/office/powerpoint/2010/main" val="1605526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was delightful to see “Attention at Work”</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visualized the attention distribution in the last encoder block of the first stacked encoder block in the model encode layer (encoder block 7 of 21). Given the question </a:t>
            </a:r>
            <a:r>
              <a:rPr lang="en-US" sz="1200" i="1" kern="1200" dirty="0">
                <a:solidFill>
                  <a:schemeClr val="tx1"/>
                </a:solidFill>
                <a:effectLst/>
                <a:latin typeface="+mn-lt"/>
                <a:ea typeface="+mn-ea"/>
                <a:cs typeface="+mn-cs"/>
              </a:rPr>
              <a:t>Who was the most influential researcher among those grappling with the deficit of work surrounding the complexity posed by algorithmic problems?</a:t>
            </a:r>
            <a:r>
              <a:rPr lang="en-US" sz="1200" kern="1200" dirty="0">
                <a:solidFill>
                  <a:schemeClr val="tx1"/>
                </a:solidFill>
                <a:effectLst/>
                <a:latin typeface="+mn-lt"/>
                <a:ea typeface="+mn-ea"/>
                <a:cs typeface="+mn-cs"/>
              </a:rPr>
              <a:t>, the tokens corresponding to the correct answer, </a:t>
            </a:r>
            <a:r>
              <a:rPr lang="en-US" sz="1200" i="1" kern="1200" dirty="0">
                <a:solidFill>
                  <a:schemeClr val="tx1"/>
                </a:solidFill>
                <a:effectLst/>
                <a:latin typeface="+mn-lt"/>
                <a:ea typeface="+mn-ea"/>
                <a:cs typeface="+mn-cs"/>
              </a:rPr>
              <a:t>{Alan, Turing} </a:t>
            </a:r>
            <a:r>
              <a:rPr lang="en-US" sz="1200" kern="1200" dirty="0">
                <a:solidFill>
                  <a:schemeClr val="tx1"/>
                </a:solidFill>
                <a:effectLst/>
                <a:latin typeface="+mn-lt"/>
                <a:ea typeface="+mn-ea"/>
                <a:cs typeface="+mn-cs"/>
              </a:rPr>
              <a:t>from the context get the highest levels of attention </a:t>
            </a:r>
            <a:endParaRPr lang="en-US" dirty="0"/>
          </a:p>
          <a:p>
            <a:endParaRPr lang="en-US" dirty="0"/>
          </a:p>
        </p:txBody>
      </p:sp>
      <p:sp>
        <p:nvSpPr>
          <p:cNvPr id="4" name="Slide Number Placeholder 3"/>
          <p:cNvSpPr>
            <a:spLocks noGrp="1"/>
          </p:cNvSpPr>
          <p:nvPr>
            <p:ph type="sldNum" sz="quarter" idx="10"/>
          </p:nvPr>
        </p:nvSpPr>
        <p:spPr/>
        <p:txBody>
          <a:bodyPr/>
          <a:lstStyle/>
          <a:p>
            <a:fld id="{C127DB95-C76D-8C40-B4F3-CADAE8E2D2BE}" type="slidenum">
              <a:rPr lang="en-US" smtClean="0"/>
              <a:t>11</a:t>
            </a:fld>
            <a:endParaRPr lang="en-US"/>
          </a:p>
        </p:txBody>
      </p:sp>
    </p:spTree>
    <p:extLst>
      <p:ext uri="{BB962C8B-B14F-4D97-AF65-F5344CB8AC3E}">
        <p14:creationId xmlns:p14="http://schemas.microsoft.com/office/powerpoint/2010/main" val="85503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work, we implemented the QANet model for machine reading comprehension. We evaluated the model against the </a:t>
            </a:r>
            <a:r>
              <a:rPr lang="en-US" sz="120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[2.0] dataset and analyzed the results. Prior to the recent PCE methods, QANet was the </a:t>
            </a:r>
            <a:r>
              <a:rPr lang="en-US" sz="1200" kern="1200" dirty="0" err="1">
                <a:solidFill>
                  <a:schemeClr val="tx1"/>
                </a:solidFill>
                <a:effectLst/>
                <a:latin typeface="+mn-lt"/>
                <a:ea typeface="+mn-ea"/>
                <a:cs typeface="+mn-cs"/>
              </a:rPr>
              <a:t>SoTA</a:t>
            </a:r>
            <a:r>
              <a:rPr lang="en-US" sz="1200" kern="1200" dirty="0">
                <a:solidFill>
                  <a:schemeClr val="tx1"/>
                </a:solidFill>
                <a:effectLst/>
                <a:latin typeface="+mn-lt"/>
                <a:ea typeface="+mn-ea"/>
                <a:cs typeface="+mn-cs"/>
              </a:rPr>
              <a:t> system for question answering. QANet is a complex model with more than 130 layers. Implementing the architecture correctly in a short span time based on the brief descriptions in the paper was a huge challenge.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stated earlier, our motivation behind choosing this project was to carefully study the key ideas (such as, attention mechanism, pointer networks etc.) from the recent innovations of neural architectures that the QANet is built upon. We hoped to gain hands-on experience by implementing the architecture “from the scratch”. We believe we have accomplished this learning goal.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due to time constraints, we could not further explore adapting QANet architecture for </a:t>
            </a:r>
            <a:r>
              <a:rPr lang="en-US" sz="120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[2.0] dataset. At the outset, we want to pursue ideas along two different dimensions: </a:t>
            </a: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Answerability prediction improvements: </a:t>
            </a:r>
            <a:r>
              <a:rPr lang="en-US" sz="1200" kern="1200" dirty="0">
                <a:solidFill>
                  <a:schemeClr val="tx1"/>
                </a:solidFill>
                <a:effectLst/>
                <a:latin typeface="+mn-lt"/>
                <a:ea typeface="+mn-ea"/>
                <a:cs typeface="+mn-cs"/>
              </a:rPr>
              <a:t>Previous works, including the framework supplied as part of the baseline implementation for default final project, usually predict an additional “no-answer” probability to detect unanswerable cases. Given a context of N tokens, this model predicts start/end probabilities for N + 1 positions. The start/end probabilities in the extra position are used for answerability prediction. Other approaches include adding auxiliary losses to the system or encoding the no-answer option within the model.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General accuracy improvements for answerable questions: </a:t>
            </a:r>
            <a:r>
              <a:rPr lang="en-US" sz="1200" kern="1200" dirty="0">
                <a:solidFill>
                  <a:schemeClr val="tx1"/>
                </a:solidFill>
                <a:effectLst/>
                <a:latin typeface="+mn-lt"/>
                <a:ea typeface="+mn-ea"/>
                <a:cs typeface="+mn-cs"/>
              </a:rPr>
              <a:t>Borrowing some ideas from Transformer- XL architecture [5] to improve accuracy of QANet, especially for handling long-range dependencies could prove valuable.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 evaluating against domain-specific datasets such as </a:t>
            </a:r>
            <a:r>
              <a:rPr lang="en-US" sz="1200" kern="1200" dirty="0" err="1">
                <a:solidFill>
                  <a:schemeClr val="tx1"/>
                </a:solidFill>
                <a:effectLst/>
                <a:latin typeface="+mn-lt"/>
                <a:ea typeface="+mn-ea"/>
                <a:cs typeface="+mn-cs"/>
              </a:rPr>
              <a:t>CliCR</a:t>
            </a:r>
            <a:r>
              <a:rPr lang="en-US" sz="1200" kern="1200" dirty="0">
                <a:solidFill>
                  <a:schemeClr val="tx1"/>
                </a:solidFill>
                <a:effectLst/>
                <a:latin typeface="+mn-lt"/>
                <a:ea typeface="+mn-ea"/>
                <a:cs typeface="+mn-cs"/>
              </a:rPr>
              <a:t> [16] would be another future direction. </a:t>
            </a:r>
            <a:endParaRPr lang="en-US" dirty="0"/>
          </a:p>
          <a:p>
            <a:endParaRPr lang="en-US" dirty="0"/>
          </a:p>
        </p:txBody>
      </p:sp>
      <p:sp>
        <p:nvSpPr>
          <p:cNvPr id="4" name="Slide Number Placeholder 3"/>
          <p:cNvSpPr>
            <a:spLocks noGrp="1"/>
          </p:cNvSpPr>
          <p:nvPr>
            <p:ph type="sldNum" sz="quarter" idx="10"/>
          </p:nvPr>
        </p:nvSpPr>
        <p:spPr/>
        <p:txBody>
          <a:bodyPr/>
          <a:lstStyle/>
          <a:p>
            <a:fld id="{C127DB95-C76D-8C40-B4F3-CADAE8E2D2BE}" type="slidenum">
              <a:rPr lang="en-US" smtClean="0"/>
              <a:t>12</a:t>
            </a:fld>
            <a:endParaRPr lang="en-US"/>
          </a:p>
        </p:txBody>
      </p:sp>
    </p:spTree>
    <p:extLst>
      <p:ext uri="{BB962C8B-B14F-4D97-AF65-F5344CB8AC3E}">
        <p14:creationId xmlns:p14="http://schemas.microsoft.com/office/powerpoint/2010/main" val="1890448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27DB95-C76D-8C40-B4F3-CADAE8E2D2BE}" type="slidenum">
              <a:rPr lang="en-US" smtClean="0"/>
              <a:t>13</a:t>
            </a:fld>
            <a:endParaRPr lang="en-US"/>
          </a:p>
        </p:txBody>
      </p:sp>
    </p:spTree>
    <p:extLst>
      <p:ext uri="{BB962C8B-B14F-4D97-AF65-F5344CB8AC3E}">
        <p14:creationId xmlns:p14="http://schemas.microsoft.com/office/powerpoint/2010/main" val="3252663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a:t>
            </a:r>
            <a:r>
              <a:rPr lang="en-US" baseline="0" dirty="0"/>
              <a:t> This is </a:t>
            </a:r>
            <a:r>
              <a:rPr lang="en-US" baseline="0" dirty="0" err="1"/>
              <a:t>Parthasarathy</a:t>
            </a:r>
            <a:r>
              <a:rPr lang="en-US" baseline="0" dirty="0"/>
              <a:t> </a:t>
            </a:r>
            <a:r>
              <a:rPr lang="en-US" baseline="0" dirty="0" err="1"/>
              <a:t>Suryanarayanan</a:t>
            </a:r>
            <a:r>
              <a:rPr lang="en-US" baseline="0" dirty="0"/>
              <a:t> and </a:t>
            </a:r>
            <a:r>
              <a:rPr lang="en-US" baseline="0" dirty="0" err="1"/>
              <a:t>Yash</a:t>
            </a:r>
            <a:r>
              <a:rPr lang="en-US" baseline="0" dirty="0"/>
              <a:t> </a:t>
            </a:r>
            <a:r>
              <a:rPr lang="en-US" baseline="0" dirty="0" err="1"/>
              <a:t>Mangilal</a:t>
            </a:r>
            <a:r>
              <a:rPr lang="en-US" baseline="0" dirty="0"/>
              <a:t> Jain</a:t>
            </a:r>
          </a:p>
          <a:p>
            <a:r>
              <a:rPr lang="en-US" baseline="0" dirty="0"/>
              <a:t>Today we will talk about our default final project for the course CS 224n called “Evaluating QANet on </a:t>
            </a:r>
            <a:r>
              <a:rPr lang="en-US" baseline="0" dirty="0" err="1"/>
              <a:t>SQuAD</a:t>
            </a:r>
            <a:r>
              <a:rPr lang="en-US" baseline="0" dirty="0"/>
              <a:t> [2.0]”</a:t>
            </a:r>
          </a:p>
          <a:p>
            <a:endParaRPr lang="en-US" baseline="0" dirty="0"/>
          </a:p>
          <a:p>
            <a:r>
              <a:rPr lang="en-US" baseline="0" dirty="0"/>
              <a:t>We begin by taking a look at the machine reading comprehension problem and its relation to question answering. Then we discuss the challenges introduced by answerability and the SQUAD [2.0] dataset which contains unanswerable questions. We will then dive into the QANet architecture and our implementation of it. We then discuss the results our analysis. </a:t>
            </a:r>
          </a:p>
        </p:txBody>
      </p:sp>
      <p:sp>
        <p:nvSpPr>
          <p:cNvPr id="4" name="Slide Number Placeholder 3"/>
          <p:cNvSpPr>
            <a:spLocks noGrp="1"/>
          </p:cNvSpPr>
          <p:nvPr>
            <p:ph type="sldNum" sz="quarter" idx="10"/>
          </p:nvPr>
        </p:nvSpPr>
        <p:spPr/>
        <p:txBody>
          <a:bodyPr/>
          <a:lstStyle/>
          <a:p>
            <a:fld id="{C127DB95-C76D-8C40-B4F3-CADAE8E2D2BE}" type="slidenum">
              <a:rPr lang="en-US" smtClean="0"/>
              <a:t>2</a:t>
            </a:fld>
            <a:endParaRPr lang="en-US"/>
          </a:p>
        </p:txBody>
      </p:sp>
    </p:spTree>
    <p:extLst>
      <p:ext uri="{BB962C8B-B14F-4D97-AF65-F5344CB8AC3E}">
        <p14:creationId xmlns:p14="http://schemas.microsoft.com/office/powerpoint/2010/main" val="1161046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major goal of NLP is to develop agents that can understand natural language. Such an ability can be tested with a reading comprehension task that requires the machine to read open-domain documents and answer questions about them.</a:t>
            </a:r>
          </a:p>
          <a:p>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B</a:t>
            </a:r>
            <a:r>
              <a:rPr lang="en-US" sz="1200" i="1" kern="1200" baseline="0" dirty="0">
                <a:solidFill>
                  <a:schemeClr val="tx1"/>
                </a:solidFill>
                <a:effectLst/>
                <a:latin typeface="+mn-lt"/>
                <a:ea typeface="+mn-ea"/>
                <a:cs typeface="+mn-cs"/>
              </a:rPr>
              <a:t>urges et al, </a:t>
            </a:r>
            <a:r>
              <a:rPr lang="en-US" sz="1200" i="1" kern="1200" dirty="0">
                <a:solidFill>
                  <a:schemeClr val="tx1"/>
                </a:solidFill>
                <a:effectLst/>
                <a:latin typeface="+mn-lt"/>
                <a:ea typeface="+mn-ea"/>
                <a:cs typeface="+mn-cs"/>
              </a:rPr>
              <a:t>formulate machine comprehension</a:t>
            </a:r>
            <a:r>
              <a:rPr lang="en-US" sz="1200" i="1" kern="1200" baseline="0" dirty="0">
                <a:solidFill>
                  <a:schemeClr val="tx1"/>
                </a:solidFill>
                <a:effectLst/>
                <a:latin typeface="+mn-lt"/>
                <a:ea typeface="+mn-ea"/>
                <a:cs typeface="+mn-cs"/>
              </a:rPr>
              <a:t> in terms of Question Answering </a:t>
            </a:r>
            <a:r>
              <a:rPr lang="en-US" sz="1200" i="0" kern="1200" baseline="0" dirty="0">
                <a:solidFill>
                  <a:schemeClr val="tx1"/>
                </a:solidFill>
                <a:effectLst/>
                <a:latin typeface="+mn-lt"/>
                <a:ea typeface="+mn-ea"/>
                <a:cs typeface="+mn-cs"/>
              </a:rPr>
              <a:t>as shown above.</a:t>
            </a: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More formally given a context of n words and a question of m words, we want to output a span from the context.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Typical reading comprehension systems can often locate the correct answer to a question in a context, but they also tend to make unreliable guesses on questions for which the correct answer is not in the context.</a:t>
            </a:r>
            <a:endParaRPr lang="en-US" sz="1200" i="1"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In order </a:t>
            </a:r>
            <a:r>
              <a:rPr lang="en-US" sz="1200" i="0" dirty="0"/>
              <a:t>demons</a:t>
            </a:r>
            <a:r>
              <a:rPr lang="en-US" sz="1200" dirty="0"/>
              <a:t>trate true reading comprehension, an intelligent system abstain from answering such questions.</a:t>
            </a:r>
          </a:p>
        </p:txBody>
      </p:sp>
      <p:sp>
        <p:nvSpPr>
          <p:cNvPr id="4" name="Slide Number Placeholder 3"/>
          <p:cNvSpPr>
            <a:spLocks noGrp="1"/>
          </p:cNvSpPr>
          <p:nvPr>
            <p:ph type="sldNum" sz="quarter" idx="10"/>
          </p:nvPr>
        </p:nvSpPr>
        <p:spPr/>
        <p:txBody>
          <a:bodyPr/>
          <a:lstStyle/>
          <a:p>
            <a:fld id="{C127DB95-C76D-8C40-B4F3-CADAE8E2D2BE}" type="slidenum">
              <a:rPr lang="en-US" smtClean="0"/>
              <a:t>3</a:t>
            </a:fld>
            <a:endParaRPr lang="en-US"/>
          </a:p>
        </p:txBody>
      </p:sp>
    </p:spTree>
    <p:extLst>
      <p:ext uri="{BB962C8B-B14F-4D97-AF65-F5344CB8AC3E}">
        <p14:creationId xmlns:p14="http://schemas.microsoft.com/office/powerpoint/2010/main" val="187052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Prior to </a:t>
            </a:r>
            <a:r>
              <a:rPr lang="en-US" b="0" dirty="0" err="1"/>
              <a:t>SQuAD</a:t>
            </a:r>
            <a:r>
              <a:rPr lang="en-US" b="0" dirty="0"/>
              <a:t> [2.0], majority of the </a:t>
            </a:r>
            <a:r>
              <a:rPr lang="en-US" sz="1200" kern="1200" dirty="0">
                <a:solidFill>
                  <a:schemeClr val="tx1"/>
                </a:solidFill>
                <a:effectLst/>
                <a:latin typeface="+mn-lt"/>
                <a:ea typeface="+mn-ea"/>
                <a:cs typeface="+mn-cs"/>
              </a:rPr>
              <a:t>datasets, including </a:t>
            </a:r>
            <a:r>
              <a:rPr lang="en-US" b="0" dirty="0"/>
              <a:t>earlier version of </a:t>
            </a:r>
            <a:r>
              <a:rPr lang="en-US" b="0" dirty="0" err="1"/>
              <a:t>SQuAD</a:t>
            </a:r>
            <a:r>
              <a:rPr lang="en-US" b="0" dirty="0"/>
              <a:t>, </a:t>
            </a:r>
            <a:r>
              <a:rPr lang="en-US" sz="1200" kern="1200" dirty="0">
                <a:solidFill>
                  <a:schemeClr val="tx1"/>
                </a:solidFill>
                <a:effectLst/>
                <a:latin typeface="+mn-lt"/>
                <a:ea typeface="+mn-ea"/>
                <a:cs typeface="+mn-cs"/>
              </a:rPr>
              <a:t>focused exclusively on answerable questions.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2.0 contains crowed sourced questions on a set of Wikipedia articles, where approximately 50% of questions are unanswerable.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Slide shows some statistics about the dataset.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Initially when the dataset was released in 2018, s</a:t>
            </a:r>
            <a:r>
              <a:rPr lang="en-US" sz="1200" dirty="0"/>
              <a:t>ystems that performed extremely well on 1.1 performed relatively poorly on 2.0.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But as of March 2019, neural architectures based on pre-trained contextual embedding (PCE), have reached near human performance as well.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27DB95-C76D-8C40-B4F3-CADAE8E2D2BE}" type="slidenum">
              <a:rPr lang="en-US" smtClean="0"/>
              <a:t>4</a:t>
            </a:fld>
            <a:endParaRPr lang="en-US"/>
          </a:p>
        </p:txBody>
      </p:sp>
    </p:spTree>
    <p:extLst>
      <p:ext uri="{BB962C8B-B14F-4D97-AF65-F5344CB8AC3E}">
        <p14:creationId xmlns:p14="http://schemas.microsoft.com/office/powerpoint/2010/main" val="84927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Even though non-PCE methods are no longer the state of the art anymore, we have chosen to implement one of the leading non-PCE modes called QANet. </a:t>
            </a:r>
            <a:r>
              <a:rPr lang="en-US" sz="1200" kern="1200" dirty="0">
                <a:solidFill>
                  <a:schemeClr val="tx1"/>
                </a:solidFill>
                <a:effectLst/>
                <a:latin typeface="+mn-lt"/>
                <a:ea typeface="+mn-ea"/>
                <a:cs typeface="+mn-cs"/>
              </a:rPr>
              <a:t>Our motivation behind choosing this was to carefully study the key ideas (such as, attention mechanism, pointer networks etc.) from the recent innovations of neural architectures that the QANet is built upon. We hoped to gain hands-on experience by implementing the architecture “from the scratch”.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QANet achieved an impressive performance against </a:t>
            </a:r>
            <a:r>
              <a:rPr lang="en-US" sz="1200" dirty="0" err="1"/>
              <a:t>SQuAD</a:t>
            </a:r>
            <a:r>
              <a:rPr lang="en-US" sz="1200" dirty="0"/>
              <a:t> [1.1] dataset.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 </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Prior to QANet, major question answering systems primarily contained either of two key ingredients (1) recurrent units such as LSTM for capturing sequential input and (2) exploiting attention mechanism for capturing long- term interactions.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However, due to the sequential nature, (1) can’t be parallelized to exploit the hardware and is slow. To achieve the speedup, the QANet borrows a neat idea from NMT, proposed in the Transformer: encode the question and context separately using a non-recurrent, therefore faster, encoder. This encoder uses convolution (which models the local features) and self-attention (which models global interaction) as building blocks.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parallel nature of CNN architectures leads to a significant speed boost, especially given the fact that context passages in </a:t>
            </a:r>
            <a:r>
              <a:rPr lang="en-US" sz="120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are really long. It is </a:t>
            </a:r>
            <a:r>
              <a:rPr lang="en-US" sz="1200" dirty="0"/>
              <a:t>13 times faster than previous systems  during training and up to 9 time faster during inference.</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of our two step approach is essentially implementing the architecture carefully as specified in the paper. The second step is to perform an error analysis on the development set, understand the strengths and weaknesses of the model come up with a few ideas that might help the performance. We describe the QANet architecture in the following section at a high level.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27DB95-C76D-8C40-B4F3-CADAE8E2D2BE}" type="slidenum">
              <a:rPr lang="en-US" smtClean="0"/>
              <a:t>5</a:t>
            </a:fld>
            <a:endParaRPr lang="en-US"/>
          </a:p>
        </p:txBody>
      </p:sp>
    </p:spTree>
    <p:extLst>
      <p:ext uri="{BB962C8B-B14F-4D97-AF65-F5344CB8AC3E}">
        <p14:creationId xmlns:p14="http://schemas.microsoft.com/office/powerpoint/2010/main" val="3892833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show the QANet Architecture. It is a deep model with several layers. It borrows several key ideas from the transformer architecture.</a:t>
            </a:r>
          </a:p>
          <a:p>
            <a:endParaRPr lang="en-US" dirty="0"/>
          </a:p>
          <a:p>
            <a:r>
              <a:rPr lang="en-US" dirty="0"/>
              <a:t>A key component of this architecture is called “encoder block”, which has four layers. </a:t>
            </a:r>
          </a:p>
          <a:p>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Positional embedding layer: Encodes t</a:t>
            </a:r>
            <a:r>
              <a:rPr lang="en-US" sz="1200" kern="1200" dirty="0">
                <a:solidFill>
                  <a:schemeClr val="tx1"/>
                </a:solidFill>
                <a:effectLst/>
                <a:latin typeface="+mn-lt"/>
                <a:ea typeface="+mn-ea"/>
                <a:cs typeface="+mn-cs"/>
              </a:rPr>
              <a:t>he position of a word within a sentence which carries useful information for the model. In an RNN, this information is trivially encoded as the inputs are presented to the model one step at time. But for non-RNN model, a “positional encoding” is needed to be given explicitly. This layer adds the positional encoding to the input at the beginning of each encoder layer similar to the Transformer architecture.</a:t>
            </a:r>
            <a:endParaRPr lang="en-US" dirty="0"/>
          </a:p>
          <a:p>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Convolution layer: </a:t>
            </a:r>
            <a:r>
              <a:rPr lang="en-US" sz="1200" kern="1200" dirty="0">
                <a:solidFill>
                  <a:schemeClr val="tx1"/>
                </a:solidFill>
                <a:effectLst/>
                <a:latin typeface="+mn-lt"/>
                <a:ea typeface="+mn-ea"/>
                <a:cs typeface="+mn-cs"/>
              </a:rPr>
              <a:t>This is repeated multiple times and the number varies based on the location of usage of the encounter block. the implementation uses depth-wise separable convolutions which require an order of magnitude less computation to achieve nearly the same result as the normal convolution. This is a key ingredient of the speedup. (Details: kernel / filter size: 7, number of filters: 128) </a:t>
            </a:r>
            <a:endParaRPr lang="en-US" dirty="0"/>
          </a:p>
          <a:p>
            <a:r>
              <a:rPr lang="en-US" sz="1200" kern="1200" dirty="0">
                <a:solidFill>
                  <a:schemeClr val="tx1"/>
                </a:solidFill>
                <a:effectLst/>
                <a:latin typeface="+mn-lt"/>
                <a:ea typeface="+mn-ea"/>
                <a:cs typeface="+mn-cs"/>
              </a:rPr>
              <a:t>3. </a:t>
            </a:r>
            <a:r>
              <a:rPr lang="en-US" sz="1200" i="1" kern="1200" dirty="0">
                <a:solidFill>
                  <a:schemeClr val="tx1"/>
                </a:solidFill>
                <a:effectLst/>
                <a:latin typeface="+mn-lt"/>
                <a:ea typeface="+mn-ea"/>
                <a:cs typeface="+mn-cs"/>
              </a:rPr>
              <a:t>Self-attention layer: </a:t>
            </a:r>
            <a:r>
              <a:rPr lang="en-US" sz="1200" kern="1200" dirty="0">
                <a:solidFill>
                  <a:schemeClr val="tx1"/>
                </a:solidFill>
                <a:effectLst/>
                <a:latin typeface="+mn-lt"/>
                <a:ea typeface="+mn-ea"/>
                <a:cs typeface="+mn-cs"/>
              </a:rPr>
              <a:t>the multi-head attention mechanism, again from Transformer is used with number of attention heads as 8. Attention key depth is 128 and depth per head is 16. </a:t>
            </a:r>
            <a:endParaRPr lang="en-US" dirty="0"/>
          </a:p>
          <a:p>
            <a:r>
              <a:rPr lang="en-US" sz="1200" kern="1200" dirty="0">
                <a:solidFill>
                  <a:schemeClr val="tx1"/>
                </a:solidFill>
                <a:effectLst/>
                <a:latin typeface="+mn-lt"/>
                <a:ea typeface="+mn-ea"/>
                <a:cs typeface="+mn-cs"/>
              </a:rPr>
              <a:t>4. </a:t>
            </a:r>
            <a:r>
              <a:rPr lang="en-US" sz="1200" i="1" kern="1200" dirty="0">
                <a:solidFill>
                  <a:schemeClr val="tx1"/>
                </a:solidFill>
                <a:effectLst/>
                <a:latin typeface="+mn-lt"/>
                <a:ea typeface="+mn-ea"/>
                <a:cs typeface="+mn-cs"/>
              </a:rPr>
              <a:t>Feed-Forward layer </a:t>
            </a:r>
            <a:endParaRPr lang="en-US" dirty="0"/>
          </a:p>
          <a:p>
            <a:endParaRPr lang="en-US" dirty="0"/>
          </a:p>
          <a:p>
            <a:r>
              <a:rPr lang="en-US" dirty="0"/>
              <a:t>Having seen the encoder block, let us look at the rest of the architecture.</a:t>
            </a:r>
          </a:p>
          <a:p>
            <a:endParaRPr lang="en-US" dirty="0"/>
          </a:p>
          <a:p>
            <a:r>
              <a:rPr lang="en-US" dirty="0"/>
              <a:t>Embedding look up is performed on the question and the context. The embedding layer</a:t>
            </a:r>
            <a:r>
              <a:rPr lang="en-US" baseline="0" dirty="0"/>
              <a:t> </a:t>
            </a:r>
            <a:r>
              <a:rPr lang="en-US" sz="1200" kern="1200" dirty="0">
                <a:solidFill>
                  <a:schemeClr val="tx1"/>
                </a:solidFill>
                <a:effectLst/>
                <a:latin typeface="+mn-lt"/>
                <a:ea typeface="+mn-ea"/>
                <a:cs typeface="+mn-cs"/>
              </a:rPr>
              <a:t>combines the word and character embeddings into a singular representation for each word</a:t>
            </a:r>
            <a:r>
              <a:rPr lang="en-US" dirty="0">
                <a:effectLst/>
              </a:rPr>
              <a:t> </a:t>
            </a:r>
          </a:p>
          <a:p>
            <a:r>
              <a:rPr lang="en-US" sz="1200" kern="1200" dirty="0">
                <a:solidFill>
                  <a:schemeClr val="tx1"/>
                </a:solidFill>
                <a:effectLst/>
                <a:latin typeface="+mn-lt"/>
                <a:ea typeface="+mn-ea"/>
                <a:cs typeface="+mn-cs"/>
              </a:rPr>
              <a:t>After that, the context and the question are passed through an encoder layer. This layer uses a single encoder block with 4 convolutions. </a:t>
            </a:r>
            <a:endParaRPr lang="en-US" dirty="0">
              <a:effectLst/>
            </a:endParaRPr>
          </a:p>
          <a:p>
            <a:r>
              <a:rPr lang="en-US" sz="1200" kern="1200" dirty="0">
                <a:solidFill>
                  <a:schemeClr val="tx1"/>
                </a:solidFill>
                <a:effectLst/>
                <a:latin typeface="+mn-lt"/>
                <a:ea typeface="+mn-ea"/>
                <a:cs typeface="+mn-cs"/>
              </a:rPr>
              <a:t>Thereafter the output from the encoders are fed to the Context-Query attention layer which combines context and query and produces a representation for each word in context.</a:t>
            </a:r>
            <a:r>
              <a:rPr lang="en-US" dirty="0">
                <a:effectLst/>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encoder layer consists of 3 stacked encoder blocks that share weights.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key layer for prediction is the output layer.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model outputs probabilities for all pairs similar to other pointer networks for reading comprehension Ultimately these probabilities are turned into a span consisting of a start index and an end index, indicating the location of the answer in the context paragraphs.</a:t>
            </a:r>
          </a:p>
        </p:txBody>
      </p:sp>
      <p:sp>
        <p:nvSpPr>
          <p:cNvPr id="4" name="Slide Number Placeholder 3"/>
          <p:cNvSpPr>
            <a:spLocks noGrp="1"/>
          </p:cNvSpPr>
          <p:nvPr>
            <p:ph type="sldNum" sz="quarter" idx="10"/>
          </p:nvPr>
        </p:nvSpPr>
        <p:spPr/>
        <p:txBody>
          <a:bodyPr/>
          <a:lstStyle/>
          <a:p>
            <a:fld id="{C127DB95-C76D-8C40-B4F3-CADAE8E2D2BE}" type="slidenum">
              <a:rPr lang="en-US" smtClean="0"/>
              <a:t>6</a:t>
            </a:fld>
            <a:endParaRPr lang="en-US"/>
          </a:p>
        </p:txBody>
      </p:sp>
    </p:spTree>
    <p:extLst>
      <p:ext uri="{BB962C8B-B14F-4D97-AF65-F5344CB8AC3E}">
        <p14:creationId xmlns:p14="http://schemas.microsoft.com/office/powerpoint/2010/main" val="317480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describe the experiments conducted by us to evaluate the performance of the QANet model on the </a:t>
            </a:r>
            <a:r>
              <a:rPr lang="en-US" sz="120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[2.0] dataset. All the experiments were run with the hyper parameters specified in the paper except for the </a:t>
            </a:r>
            <a:r>
              <a:rPr lang="en-US" sz="1200" kern="1200" dirty="0" err="1">
                <a:solidFill>
                  <a:schemeClr val="tx1"/>
                </a:solidFill>
                <a:effectLst/>
                <a:latin typeface="+mn-lt"/>
                <a:ea typeface="+mn-ea"/>
                <a:cs typeface="+mn-cs"/>
              </a:rPr>
              <a:t>hidden_size</a:t>
            </a:r>
            <a:r>
              <a:rPr lang="en-US" sz="1200" kern="1200" dirty="0">
                <a:solidFill>
                  <a:schemeClr val="tx1"/>
                </a:solidFill>
                <a:effectLst/>
                <a:latin typeface="+mn-lt"/>
                <a:ea typeface="+mn-ea"/>
                <a:cs typeface="+mn-cs"/>
              </a:rPr>
              <a:t> which was set to 96 instead of 128.</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Our hyper-parameter search was limited to changes in number of heads for the multi-headed attention.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ran two experiments with 1 and 4 attention heads respectively.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hardware used for the experiment is NV6 class of GPU machines provided by Microsoft Azure with 8GB of video memory. It was observed that close 7.9GB was used. </a:t>
            </a:r>
          </a:p>
          <a:p>
            <a:r>
              <a:rPr lang="en-US" sz="1200" kern="1200" dirty="0">
                <a:solidFill>
                  <a:schemeClr val="tx1"/>
                </a:solidFill>
                <a:effectLst/>
                <a:latin typeface="+mn-lt"/>
                <a:ea typeface="+mn-ea"/>
                <a:cs typeface="+mn-cs"/>
              </a:rPr>
              <a:t>The baseline BiDAF model was run for 30 epochs. The two QANet experiments were manually stopped before 30 epochs upon observing the stabilization of dev NLL. </a:t>
            </a:r>
          </a:p>
          <a:p>
            <a:r>
              <a:rPr lang="en-US" sz="1200" kern="1200" dirty="0">
                <a:solidFill>
                  <a:schemeClr val="tx1"/>
                </a:solidFill>
                <a:effectLst/>
                <a:latin typeface="+mn-lt"/>
                <a:ea typeface="+mn-ea"/>
                <a:cs typeface="+mn-cs"/>
              </a:rPr>
              <a:t>The BiDAF was run with batch size of 64, the QANet was run with batch size of 32 due to memory constraints.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three different regularization techniques as specified in the paper.</a:t>
            </a:r>
          </a:p>
          <a:p>
            <a:r>
              <a:rPr lang="en-US" sz="1200" kern="1200" dirty="0">
                <a:solidFill>
                  <a:schemeClr val="tx1"/>
                </a:solidFill>
                <a:effectLst/>
                <a:latin typeface="+mn-lt"/>
                <a:ea typeface="+mn-ea"/>
                <a:cs typeface="+mn-cs"/>
              </a:rPr>
              <a:t>It is to be noted that as a departure from the QANet paper, we chose not to implement any data-augmentation due to time-constraints. </a:t>
            </a:r>
            <a:endParaRPr lang="en-US" dirty="0"/>
          </a:p>
        </p:txBody>
      </p:sp>
      <p:sp>
        <p:nvSpPr>
          <p:cNvPr id="4" name="Slide Number Placeholder 3"/>
          <p:cNvSpPr>
            <a:spLocks noGrp="1"/>
          </p:cNvSpPr>
          <p:nvPr>
            <p:ph type="sldNum" sz="quarter" idx="10"/>
          </p:nvPr>
        </p:nvSpPr>
        <p:spPr/>
        <p:txBody>
          <a:bodyPr/>
          <a:lstStyle/>
          <a:p>
            <a:fld id="{C127DB95-C76D-8C40-B4F3-CADAE8E2D2BE}" type="slidenum">
              <a:rPr lang="en-US" smtClean="0"/>
              <a:t>7</a:t>
            </a:fld>
            <a:endParaRPr lang="en-US"/>
          </a:p>
        </p:txBody>
      </p:sp>
    </p:spTree>
    <p:extLst>
      <p:ext uri="{BB962C8B-B14F-4D97-AF65-F5344CB8AC3E}">
        <p14:creationId xmlns:p14="http://schemas.microsoft.com/office/powerpoint/2010/main" val="4014154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model achieves competitive scores of 60.57/64.44 of EM and F1 respectively on test set, in the non-PCE </a:t>
            </a:r>
            <a:r>
              <a:rPr lang="en-US" sz="120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[2.0] leaderboard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model performs considerably well on the development set with the scores of  65.68/68.67(EM/F1) in the leaderboard.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differences in development and test scores could be attributed to slight differences in data distribution as our implementation had the same hyper parameters as the paper. We failed to observe any dramatic speedup over </a:t>
            </a:r>
            <a:r>
              <a:rPr lang="en-US" sz="1200" kern="1200" dirty="0" err="1">
                <a:solidFill>
                  <a:schemeClr val="tx1"/>
                </a:solidFill>
                <a:effectLst/>
                <a:latin typeface="+mn-lt"/>
                <a:ea typeface="+mn-ea"/>
                <a:cs typeface="+mn-cs"/>
              </a:rPr>
              <a:t>BiDAF</a:t>
            </a:r>
            <a:r>
              <a:rPr lang="en-US" sz="1200" kern="1200" dirty="0">
                <a:solidFill>
                  <a:schemeClr val="tx1"/>
                </a:solidFill>
                <a:effectLst/>
                <a:latin typeface="+mn-lt"/>
                <a:ea typeface="+mn-ea"/>
                <a:cs typeface="+mn-cs"/>
              </a:rPr>
              <a:t> baseline. We suspect that this is due to a combination of memory-intensive nature of the architecture on our limited hardware and some suboptimal implementation. </a:t>
            </a:r>
            <a:endParaRPr lang="en-US" dirty="0"/>
          </a:p>
          <a:p>
            <a:endParaRPr lang="en-US" dirty="0"/>
          </a:p>
        </p:txBody>
      </p:sp>
      <p:sp>
        <p:nvSpPr>
          <p:cNvPr id="4" name="Slide Number Placeholder 3"/>
          <p:cNvSpPr>
            <a:spLocks noGrp="1"/>
          </p:cNvSpPr>
          <p:nvPr>
            <p:ph type="sldNum" sz="quarter" idx="10"/>
          </p:nvPr>
        </p:nvSpPr>
        <p:spPr/>
        <p:txBody>
          <a:bodyPr/>
          <a:lstStyle/>
          <a:p>
            <a:fld id="{C127DB95-C76D-8C40-B4F3-CADAE8E2D2BE}" type="slidenum">
              <a:rPr lang="en-US" smtClean="0"/>
              <a:t>8</a:t>
            </a:fld>
            <a:endParaRPr lang="en-US"/>
          </a:p>
        </p:txBody>
      </p:sp>
    </p:spTree>
    <p:extLst>
      <p:ext uri="{BB962C8B-B14F-4D97-AF65-F5344CB8AC3E}">
        <p14:creationId xmlns:p14="http://schemas.microsoft.com/office/powerpoint/2010/main" val="3005157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main feature </a:t>
            </a:r>
            <a:r>
              <a:rPr lang="en-US" sz="120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[2.0] dataset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unanswerable questions. Comparing the QANet results against the BiDAF (refer Figure 4), we find that QANet attempts to answer 62% questions from the development set and predicts the answerability wrong 28% of the time (6% worse than BiDAF). Of these incorrect answerability predictions, the model is biased towards answering a question (23%) rather than refraining (5%).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breakdown of correct answers (F1 &gt; 0.5) by question categories is shown in</a:t>
            </a:r>
            <a:r>
              <a:rPr lang="en-US" sz="1200" kern="1200" baseline="0" dirty="0">
                <a:solidFill>
                  <a:schemeClr val="tx1"/>
                </a:solidFill>
                <a:effectLst/>
                <a:latin typeface="+mn-lt"/>
                <a:ea typeface="+mn-ea"/>
                <a:cs typeface="+mn-cs"/>
              </a:rPr>
              <a:t> the bar chart on the right.</a:t>
            </a:r>
            <a:r>
              <a:rPr lang="en-US" sz="1200" kern="1200" dirty="0">
                <a:solidFill>
                  <a:schemeClr val="tx1"/>
                </a:solidFill>
                <a:effectLst/>
                <a:latin typeface="+mn-lt"/>
                <a:ea typeface="+mn-ea"/>
                <a:cs typeface="+mn-cs"/>
              </a:rPr>
              <a:t> Unsurprisingly the largest headroom lies in the </a:t>
            </a:r>
            <a:r>
              <a:rPr lang="en-US" sz="1200" i="1" kern="1200" dirty="0">
                <a:solidFill>
                  <a:schemeClr val="tx1"/>
                </a:solidFill>
                <a:effectLst/>
                <a:latin typeface="+mn-lt"/>
                <a:ea typeface="+mn-ea"/>
                <a:cs typeface="+mn-cs"/>
              </a:rPr>
              <a:t>What</a:t>
            </a:r>
            <a:r>
              <a:rPr lang="en-US" sz="1200" kern="1200" dirty="0">
                <a:solidFill>
                  <a:schemeClr val="tx1"/>
                </a:solidFill>
                <a:effectLst/>
                <a:latin typeface="+mn-lt"/>
                <a:ea typeface="+mn-ea"/>
                <a:cs typeface="+mn-cs"/>
              </a:rPr>
              <a:t>-type questions. </a:t>
            </a:r>
            <a:endParaRPr lang="en-US" dirty="0"/>
          </a:p>
        </p:txBody>
      </p:sp>
      <p:sp>
        <p:nvSpPr>
          <p:cNvPr id="4" name="Slide Number Placeholder 3"/>
          <p:cNvSpPr>
            <a:spLocks noGrp="1"/>
          </p:cNvSpPr>
          <p:nvPr>
            <p:ph type="sldNum" sz="quarter" idx="10"/>
          </p:nvPr>
        </p:nvSpPr>
        <p:spPr/>
        <p:txBody>
          <a:bodyPr/>
          <a:lstStyle/>
          <a:p>
            <a:fld id="{C127DB95-C76D-8C40-B4F3-CADAE8E2D2BE}" type="slidenum">
              <a:rPr lang="en-US" smtClean="0"/>
              <a:t>9</a:t>
            </a:fld>
            <a:endParaRPr lang="en-US"/>
          </a:p>
        </p:txBody>
      </p:sp>
    </p:spTree>
    <p:extLst>
      <p:ext uri="{BB962C8B-B14F-4D97-AF65-F5344CB8AC3E}">
        <p14:creationId xmlns:p14="http://schemas.microsoft.com/office/powerpoint/2010/main" val="1006736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CS224n  2019</a:t>
            </a:r>
          </a:p>
        </p:txBody>
      </p:sp>
      <p:sp>
        <p:nvSpPr>
          <p:cNvPr id="6" name="Slide Number Placeholder 5"/>
          <p:cNvSpPr>
            <a:spLocks noGrp="1"/>
          </p:cNvSpPr>
          <p:nvPr>
            <p:ph type="sldNum" sz="quarter" idx="12"/>
          </p:nvPr>
        </p:nvSpPr>
        <p:spPr/>
        <p:txBody>
          <a:bodyPr/>
          <a:lstStyle/>
          <a:p>
            <a:fld id="{E0682B63-ACC8-4F43-816C-2577C928C972}" type="slidenum">
              <a:rPr lang="en-US" smtClean="0"/>
              <a:t>‹#›</a:t>
            </a:fld>
            <a:endParaRPr lang="en-US"/>
          </a:p>
        </p:txBody>
      </p:sp>
      <p:sp>
        <p:nvSpPr>
          <p:cNvPr id="7" name="Footer Placeholder 4"/>
          <p:cNvSpPr>
            <a:spLocks noGrp="1"/>
          </p:cNvSpPr>
          <p:nvPr>
            <p:ph type="ftr" sz="quarter" idx="3"/>
          </p:nvPr>
        </p:nvSpPr>
        <p:spPr>
          <a:xfrm>
            <a:off x="4165599" y="6356351"/>
            <a:ext cx="6197840" cy="365125"/>
          </a:xfrm>
          <a:prstGeom prst="rect">
            <a:avLst/>
          </a:prstGeom>
        </p:spPr>
        <p:txBody>
          <a:bodyPr vert="horz" wrap="none" lIns="91440" tIns="45720" rIns="91440" bIns="45720" rtlCol="0" anchor="t" anchorCtr="0"/>
          <a:lstStyle>
            <a:lvl1pPr algn="ctr">
              <a:defRPr sz="1200">
                <a:solidFill>
                  <a:schemeClr val="tx1"/>
                </a:solidFill>
              </a:defRPr>
            </a:lvl1pPr>
          </a:lstStyle>
          <a:p>
            <a:r>
              <a:rPr lang="en-US" sz="1000" dirty="0"/>
              <a:t>Evaluating </a:t>
            </a:r>
            <a:r>
              <a:rPr lang="en-US" sz="1000" dirty="0" err="1"/>
              <a:t>QANet</a:t>
            </a:r>
            <a:r>
              <a:rPr lang="en-US" sz="1000" dirty="0"/>
              <a:t> On SQUAD 2.0</a:t>
            </a:r>
            <a:br>
              <a:rPr lang="en-US" sz="1000" dirty="0"/>
            </a:br>
            <a:r>
              <a:rPr lang="en-US" sz="800" dirty="0" err="1"/>
              <a:t>Parthasarathy</a:t>
            </a:r>
            <a:r>
              <a:rPr lang="en-US" sz="800" dirty="0"/>
              <a:t> </a:t>
            </a:r>
            <a:r>
              <a:rPr lang="en-US" sz="800" dirty="0" err="1"/>
              <a:t>Suryanarayanan</a:t>
            </a:r>
            <a:r>
              <a:rPr lang="en-US" sz="800" dirty="0"/>
              <a:t>, </a:t>
            </a:r>
            <a:r>
              <a:rPr lang="en-US" sz="800" dirty="0" err="1"/>
              <a:t>Yash</a:t>
            </a:r>
            <a:r>
              <a:rPr lang="en-US" sz="800" dirty="0"/>
              <a:t> </a:t>
            </a:r>
            <a:r>
              <a:rPr lang="en-US" sz="800" dirty="0" err="1"/>
              <a:t>Mangilal</a:t>
            </a:r>
            <a:r>
              <a:rPr lang="en-US" sz="800" dirty="0"/>
              <a:t> Jain</a:t>
            </a:r>
          </a:p>
          <a:p>
            <a:endParaRPr lang="en-US" sz="800" dirty="0"/>
          </a:p>
        </p:txBody>
      </p:sp>
    </p:spTree>
    <p:extLst>
      <p:ext uri="{BB962C8B-B14F-4D97-AF65-F5344CB8AC3E}">
        <p14:creationId xmlns:p14="http://schemas.microsoft.com/office/powerpoint/2010/main" val="380719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72800" cy="58438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CS224n  2019</a:t>
            </a:r>
          </a:p>
        </p:txBody>
      </p:sp>
      <p:sp>
        <p:nvSpPr>
          <p:cNvPr id="6" name="Slide Number Placeholder 5"/>
          <p:cNvSpPr>
            <a:spLocks noGrp="1"/>
          </p:cNvSpPr>
          <p:nvPr>
            <p:ph type="sldNum" sz="quarter" idx="12"/>
          </p:nvPr>
        </p:nvSpPr>
        <p:spPr/>
        <p:txBody>
          <a:bodyPr/>
          <a:lstStyle/>
          <a:p>
            <a:fld id="{E0682B63-ACC8-4F43-816C-2577C928C972}" type="slidenum">
              <a:rPr lang="en-US" smtClean="0"/>
              <a:t>‹#›</a:t>
            </a:fld>
            <a:endParaRPr lang="en-US"/>
          </a:p>
        </p:txBody>
      </p:sp>
      <p:sp>
        <p:nvSpPr>
          <p:cNvPr id="7" name="Footer Placeholder 4"/>
          <p:cNvSpPr>
            <a:spLocks noGrp="1"/>
          </p:cNvSpPr>
          <p:nvPr>
            <p:ph type="ftr" sz="quarter" idx="3"/>
          </p:nvPr>
        </p:nvSpPr>
        <p:spPr>
          <a:xfrm>
            <a:off x="4165599" y="6356351"/>
            <a:ext cx="6197840" cy="365125"/>
          </a:xfrm>
          <a:prstGeom prst="rect">
            <a:avLst/>
          </a:prstGeom>
        </p:spPr>
        <p:txBody>
          <a:bodyPr vert="horz" wrap="none" lIns="91440" tIns="45720" rIns="91440" bIns="45720" rtlCol="0" anchor="t" anchorCtr="0"/>
          <a:lstStyle>
            <a:lvl1pPr algn="ctr">
              <a:defRPr sz="1200">
                <a:solidFill>
                  <a:schemeClr val="tx1"/>
                </a:solidFill>
              </a:defRPr>
            </a:lvl1pPr>
          </a:lstStyle>
          <a:p>
            <a:r>
              <a:rPr lang="en-US" sz="1000" dirty="0"/>
              <a:t>Evaluating </a:t>
            </a:r>
            <a:r>
              <a:rPr lang="en-US" sz="1000" dirty="0" err="1"/>
              <a:t>QANet</a:t>
            </a:r>
            <a:r>
              <a:rPr lang="en-US" sz="1000" dirty="0"/>
              <a:t> On SQUAD 2.0</a:t>
            </a:r>
            <a:br>
              <a:rPr lang="en-US" sz="1000" dirty="0"/>
            </a:br>
            <a:r>
              <a:rPr lang="en-US" sz="800" dirty="0" err="1"/>
              <a:t>Parthasarathy</a:t>
            </a:r>
            <a:r>
              <a:rPr lang="en-US" sz="800" dirty="0"/>
              <a:t> </a:t>
            </a:r>
            <a:r>
              <a:rPr lang="en-US" sz="800" dirty="0" err="1"/>
              <a:t>Suryanarayanan</a:t>
            </a:r>
            <a:r>
              <a:rPr lang="en-US" sz="800" dirty="0"/>
              <a:t>, </a:t>
            </a:r>
            <a:r>
              <a:rPr lang="en-US" sz="800" dirty="0" err="1"/>
              <a:t>Yash</a:t>
            </a:r>
            <a:r>
              <a:rPr lang="en-US" sz="800" dirty="0"/>
              <a:t> </a:t>
            </a:r>
            <a:r>
              <a:rPr lang="en-US" sz="800" dirty="0" err="1"/>
              <a:t>Mangilal</a:t>
            </a:r>
            <a:r>
              <a:rPr lang="en-US" sz="800" dirty="0"/>
              <a:t> Jain</a:t>
            </a:r>
          </a:p>
          <a:p>
            <a:endParaRPr lang="en-US" sz="800" dirty="0"/>
          </a:p>
        </p:txBody>
      </p:sp>
      <p:cxnSp>
        <p:nvCxnSpPr>
          <p:cNvPr id="10" name="Straight Connector 9"/>
          <p:cNvCxnSpPr>
            <a:cxnSpLocks/>
          </p:cNvCxnSpPr>
          <p:nvPr userDrawn="1"/>
        </p:nvCxnSpPr>
        <p:spPr>
          <a:xfrm>
            <a:off x="0" y="665707"/>
            <a:ext cx="121920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9117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CS224n  2019</a:t>
            </a:r>
          </a:p>
        </p:txBody>
      </p:sp>
      <p:sp>
        <p:nvSpPr>
          <p:cNvPr id="6" name="Slide Number Placeholder 5"/>
          <p:cNvSpPr>
            <a:spLocks noGrp="1"/>
          </p:cNvSpPr>
          <p:nvPr>
            <p:ph type="sldNum" sz="quarter" idx="12"/>
          </p:nvPr>
        </p:nvSpPr>
        <p:spPr/>
        <p:txBody>
          <a:bodyPr/>
          <a:lstStyle/>
          <a:p>
            <a:fld id="{E0682B63-ACC8-4F43-816C-2577C928C972}" type="slidenum">
              <a:rPr lang="en-US" smtClean="0"/>
              <a:t>‹#›</a:t>
            </a:fld>
            <a:endParaRPr lang="en-US"/>
          </a:p>
        </p:txBody>
      </p:sp>
      <p:sp>
        <p:nvSpPr>
          <p:cNvPr id="7" name="Footer Placeholder 4"/>
          <p:cNvSpPr>
            <a:spLocks noGrp="1"/>
          </p:cNvSpPr>
          <p:nvPr>
            <p:ph type="ftr" sz="quarter" idx="3"/>
          </p:nvPr>
        </p:nvSpPr>
        <p:spPr>
          <a:xfrm>
            <a:off x="4165599" y="6356351"/>
            <a:ext cx="6197840" cy="365125"/>
          </a:xfrm>
          <a:prstGeom prst="rect">
            <a:avLst/>
          </a:prstGeom>
        </p:spPr>
        <p:txBody>
          <a:bodyPr vert="horz" wrap="none" lIns="91440" tIns="45720" rIns="91440" bIns="45720" rtlCol="0" anchor="t" anchorCtr="0"/>
          <a:lstStyle>
            <a:lvl1pPr algn="ctr">
              <a:defRPr sz="1200">
                <a:solidFill>
                  <a:schemeClr val="tx1"/>
                </a:solidFill>
              </a:defRPr>
            </a:lvl1pPr>
          </a:lstStyle>
          <a:p>
            <a:r>
              <a:rPr lang="en-US" sz="1000" dirty="0"/>
              <a:t>Evaluating </a:t>
            </a:r>
            <a:r>
              <a:rPr lang="en-US" sz="1000" dirty="0" err="1"/>
              <a:t>QANet</a:t>
            </a:r>
            <a:r>
              <a:rPr lang="en-US" sz="1000" dirty="0"/>
              <a:t> On SQUAD 2.0</a:t>
            </a:r>
            <a:br>
              <a:rPr lang="en-US" sz="1000" dirty="0"/>
            </a:br>
            <a:r>
              <a:rPr lang="en-US" sz="800" dirty="0" err="1"/>
              <a:t>Parthasarathy</a:t>
            </a:r>
            <a:r>
              <a:rPr lang="en-US" sz="800" dirty="0"/>
              <a:t> </a:t>
            </a:r>
            <a:r>
              <a:rPr lang="en-US" sz="800" dirty="0" err="1"/>
              <a:t>Suryanarayanan</a:t>
            </a:r>
            <a:r>
              <a:rPr lang="en-US" sz="800" dirty="0"/>
              <a:t>, </a:t>
            </a:r>
            <a:r>
              <a:rPr lang="en-US" sz="800" dirty="0" err="1"/>
              <a:t>Yash</a:t>
            </a:r>
            <a:r>
              <a:rPr lang="en-US" sz="800" dirty="0"/>
              <a:t> </a:t>
            </a:r>
            <a:r>
              <a:rPr lang="en-US" sz="800" dirty="0" err="1"/>
              <a:t>Mangilal</a:t>
            </a:r>
            <a:r>
              <a:rPr lang="en-US" sz="800" dirty="0"/>
              <a:t> Jain</a:t>
            </a:r>
          </a:p>
          <a:p>
            <a:endParaRPr lang="en-US" sz="800" dirty="0"/>
          </a:p>
        </p:txBody>
      </p:sp>
    </p:spTree>
    <p:extLst>
      <p:ext uri="{BB962C8B-B14F-4D97-AF65-F5344CB8AC3E}">
        <p14:creationId xmlns:p14="http://schemas.microsoft.com/office/powerpoint/2010/main" val="2077083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6524"/>
            <a:ext cx="11582400" cy="528718"/>
          </a:xfrm>
        </p:spPr>
        <p:txBody>
          <a:bodyPr/>
          <a:lstStyle>
            <a:lvl1pPr algn="l">
              <a:defRPr/>
            </a:lvl1p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CS224n  2019</a:t>
            </a:r>
          </a:p>
        </p:txBody>
      </p:sp>
      <p:sp>
        <p:nvSpPr>
          <p:cNvPr id="7" name="Slide Number Placeholder 6"/>
          <p:cNvSpPr>
            <a:spLocks noGrp="1"/>
          </p:cNvSpPr>
          <p:nvPr>
            <p:ph type="sldNum" sz="quarter" idx="12"/>
          </p:nvPr>
        </p:nvSpPr>
        <p:spPr/>
        <p:txBody>
          <a:bodyPr/>
          <a:lstStyle/>
          <a:p>
            <a:fld id="{E0682B63-ACC8-4F43-816C-2577C928C972}" type="slidenum">
              <a:rPr lang="en-US" smtClean="0"/>
              <a:t>‹#›</a:t>
            </a:fld>
            <a:endParaRPr lang="en-US"/>
          </a:p>
        </p:txBody>
      </p:sp>
      <p:sp>
        <p:nvSpPr>
          <p:cNvPr id="8" name="Footer Placeholder 4"/>
          <p:cNvSpPr>
            <a:spLocks noGrp="1"/>
          </p:cNvSpPr>
          <p:nvPr>
            <p:ph type="ftr" sz="quarter" idx="3"/>
          </p:nvPr>
        </p:nvSpPr>
        <p:spPr>
          <a:xfrm>
            <a:off x="4165599" y="6356351"/>
            <a:ext cx="6197840" cy="365125"/>
          </a:xfrm>
          <a:prstGeom prst="rect">
            <a:avLst/>
          </a:prstGeom>
        </p:spPr>
        <p:txBody>
          <a:bodyPr vert="horz" wrap="none" lIns="91440" tIns="45720" rIns="91440" bIns="45720" rtlCol="0" anchor="t" anchorCtr="0"/>
          <a:lstStyle>
            <a:lvl1pPr algn="ctr">
              <a:defRPr sz="1200">
                <a:solidFill>
                  <a:schemeClr val="tx1"/>
                </a:solidFill>
              </a:defRPr>
            </a:lvl1pPr>
          </a:lstStyle>
          <a:p>
            <a:r>
              <a:rPr lang="en-US" sz="1000" dirty="0"/>
              <a:t>Evaluating </a:t>
            </a:r>
            <a:r>
              <a:rPr lang="en-US" sz="1000" dirty="0" err="1"/>
              <a:t>QANet</a:t>
            </a:r>
            <a:r>
              <a:rPr lang="en-US" sz="1000" dirty="0"/>
              <a:t> On SQUAD 2.0</a:t>
            </a:r>
            <a:br>
              <a:rPr lang="en-US" sz="1000" dirty="0"/>
            </a:br>
            <a:r>
              <a:rPr lang="en-US" sz="800" dirty="0" err="1"/>
              <a:t>Parthasarathy</a:t>
            </a:r>
            <a:r>
              <a:rPr lang="en-US" sz="800" dirty="0"/>
              <a:t> </a:t>
            </a:r>
            <a:r>
              <a:rPr lang="en-US" sz="800" dirty="0" err="1"/>
              <a:t>Suryanarayanan</a:t>
            </a:r>
            <a:r>
              <a:rPr lang="en-US" sz="800" dirty="0"/>
              <a:t>, </a:t>
            </a:r>
            <a:r>
              <a:rPr lang="en-US" sz="800" dirty="0" err="1"/>
              <a:t>Yash</a:t>
            </a:r>
            <a:r>
              <a:rPr lang="en-US" sz="800" dirty="0"/>
              <a:t> </a:t>
            </a:r>
            <a:r>
              <a:rPr lang="en-US" sz="800" dirty="0" err="1"/>
              <a:t>Mangilal</a:t>
            </a:r>
            <a:r>
              <a:rPr lang="en-US" sz="800" dirty="0"/>
              <a:t> Jain</a:t>
            </a:r>
          </a:p>
          <a:p>
            <a:endParaRPr lang="en-US" sz="800" dirty="0"/>
          </a:p>
        </p:txBody>
      </p:sp>
      <p:cxnSp>
        <p:nvCxnSpPr>
          <p:cNvPr id="10" name="Straight Connector 9">
            <a:extLst>
              <a:ext uri="{FF2B5EF4-FFF2-40B4-BE49-F238E27FC236}">
                <a16:creationId xmlns:a16="http://schemas.microsoft.com/office/drawing/2014/main" id="{48B400BA-1BE6-2A48-A0CF-697E34B0482F}"/>
              </a:ext>
            </a:extLst>
          </p:cNvPr>
          <p:cNvCxnSpPr>
            <a:cxnSpLocks/>
          </p:cNvCxnSpPr>
          <p:nvPr userDrawn="1"/>
        </p:nvCxnSpPr>
        <p:spPr>
          <a:xfrm>
            <a:off x="0" y="665707"/>
            <a:ext cx="121920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795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CS224n  2019</a:t>
            </a:r>
          </a:p>
        </p:txBody>
      </p:sp>
      <p:sp>
        <p:nvSpPr>
          <p:cNvPr id="9" name="Slide Number Placeholder 8"/>
          <p:cNvSpPr>
            <a:spLocks noGrp="1"/>
          </p:cNvSpPr>
          <p:nvPr>
            <p:ph type="sldNum" sz="quarter" idx="12"/>
          </p:nvPr>
        </p:nvSpPr>
        <p:spPr/>
        <p:txBody>
          <a:bodyPr/>
          <a:lstStyle/>
          <a:p>
            <a:fld id="{E0682B63-ACC8-4F43-816C-2577C928C972}" type="slidenum">
              <a:rPr lang="en-US" smtClean="0"/>
              <a:t>‹#›</a:t>
            </a:fld>
            <a:endParaRPr lang="en-US"/>
          </a:p>
        </p:txBody>
      </p:sp>
      <p:sp>
        <p:nvSpPr>
          <p:cNvPr id="10" name="Footer Placeholder 4"/>
          <p:cNvSpPr>
            <a:spLocks noGrp="1"/>
          </p:cNvSpPr>
          <p:nvPr>
            <p:ph type="ftr" sz="quarter" idx="13"/>
          </p:nvPr>
        </p:nvSpPr>
        <p:spPr>
          <a:xfrm>
            <a:off x="4165599" y="6356351"/>
            <a:ext cx="6197840" cy="365125"/>
          </a:xfrm>
          <a:prstGeom prst="rect">
            <a:avLst/>
          </a:prstGeom>
        </p:spPr>
        <p:txBody>
          <a:bodyPr vert="horz" wrap="none" lIns="91440" tIns="45720" rIns="91440" bIns="45720" rtlCol="0" anchor="t" anchorCtr="0"/>
          <a:lstStyle>
            <a:lvl1pPr algn="ctr">
              <a:defRPr sz="1200">
                <a:solidFill>
                  <a:schemeClr val="tx1"/>
                </a:solidFill>
              </a:defRPr>
            </a:lvl1pPr>
          </a:lstStyle>
          <a:p>
            <a:r>
              <a:rPr lang="en-US" sz="1000" dirty="0"/>
              <a:t>Evaluating </a:t>
            </a:r>
            <a:r>
              <a:rPr lang="en-US" sz="1000" dirty="0" err="1"/>
              <a:t>QANet</a:t>
            </a:r>
            <a:r>
              <a:rPr lang="en-US" sz="1000" dirty="0"/>
              <a:t> On SQUAD 2.0</a:t>
            </a:r>
            <a:br>
              <a:rPr lang="en-US" sz="1000" dirty="0"/>
            </a:br>
            <a:r>
              <a:rPr lang="en-US" sz="800" dirty="0" err="1"/>
              <a:t>Parthasarathy</a:t>
            </a:r>
            <a:r>
              <a:rPr lang="en-US" sz="800" dirty="0"/>
              <a:t> </a:t>
            </a:r>
            <a:r>
              <a:rPr lang="en-US" sz="800" dirty="0" err="1"/>
              <a:t>Suryanarayanan</a:t>
            </a:r>
            <a:r>
              <a:rPr lang="en-US" sz="800" dirty="0"/>
              <a:t>, </a:t>
            </a:r>
            <a:r>
              <a:rPr lang="en-US" sz="800" dirty="0" err="1"/>
              <a:t>Yash</a:t>
            </a:r>
            <a:r>
              <a:rPr lang="en-US" sz="800" dirty="0"/>
              <a:t> </a:t>
            </a:r>
            <a:r>
              <a:rPr lang="en-US" sz="800" dirty="0" err="1"/>
              <a:t>Mangilal</a:t>
            </a:r>
            <a:r>
              <a:rPr lang="en-US" sz="800" dirty="0"/>
              <a:t> Jain</a:t>
            </a:r>
          </a:p>
          <a:p>
            <a:endParaRPr lang="en-US" sz="800" dirty="0"/>
          </a:p>
        </p:txBody>
      </p:sp>
      <p:sp>
        <p:nvSpPr>
          <p:cNvPr id="15" name="Title 1">
            <a:extLst>
              <a:ext uri="{FF2B5EF4-FFF2-40B4-BE49-F238E27FC236}">
                <a16:creationId xmlns:a16="http://schemas.microsoft.com/office/drawing/2014/main" id="{CDC085A9-2AFA-A548-A954-D4C0C4C1B4AE}"/>
              </a:ext>
            </a:extLst>
          </p:cNvPr>
          <p:cNvSpPr>
            <a:spLocks noGrp="1"/>
          </p:cNvSpPr>
          <p:nvPr>
            <p:ph type="title"/>
          </p:nvPr>
        </p:nvSpPr>
        <p:spPr>
          <a:xfrm>
            <a:off x="0" y="136524"/>
            <a:ext cx="11582400" cy="528718"/>
          </a:xfrm>
        </p:spPr>
        <p:txBody>
          <a:bodyPr/>
          <a:lstStyle>
            <a:lvl1pPr algn="l">
              <a:defRPr/>
            </a:lvl1pPr>
          </a:lstStyle>
          <a:p>
            <a:r>
              <a:rPr lang="en-US"/>
              <a:t>Click to edit Master title style</a:t>
            </a:r>
          </a:p>
        </p:txBody>
      </p:sp>
      <p:cxnSp>
        <p:nvCxnSpPr>
          <p:cNvPr id="16" name="Straight Connector 15">
            <a:extLst>
              <a:ext uri="{FF2B5EF4-FFF2-40B4-BE49-F238E27FC236}">
                <a16:creationId xmlns:a16="http://schemas.microsoft.com/office/drawing/2014/main" id="{9B3F4F85-FACB-F546-8BC4-89D69D734D8E}"/>
              </a:ext>
            </a:extLst>
          </p:cNvPr>
          <p:cNvCxnSpPr>
            <a:cxnSpLocks/>
          </p:cNvCxnSpPr>
          <p:nvPr userDrawn="1"/>
        </p:nvCxnSpPr>
        <p:spPr>
          <a:xfrm>
            <a:off x="0" y="665707"/>
            <a:ext cx="121920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1872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CS224n  2019</a:t>
            </a:r>
          </a:p>
        </p:txBody>
      </p:sp>
      <p:sp>
        <p:nvSpPr>
          <p:cNvPr id="5" name="Slide Number Placeholder 4"/>
          <p:cNvSpPr>
            <a:spLocks noGrp="1"/>
          </p:cNvSpPr>
          <p:nvPr>
            <p:ph type="sldNum" sz="quarter" idx="12"/>
          </p:nvPr>
        </p:nvSpPr>
        <p:spPr/>
        <p:txBody>
          <a:bodyPr/>
          <a:lstStyle/>
          <a:p>
            <a:fld id="{E0682B63-ACC8-4F43-816C-2577C928C972}" type="slidenum">
              <a:rPr lang="en-US" smtClean="0"/>
              <a:t>‹#›</a:t>
            </a:fld>
            <a:endParaRPr lang="en-US"/>
          </a:p>
        </p:txBody>
      </p:sp>
      <p:sp>
        <p:nvSpPr>
          <p:cNvPr id="6" name="Footer Placeholder 4"/>
          <p:cNvSpPr>
            <a:spLocks noGrp="1"/>
          </p:cNvSpPr>
          <p:nvPr>
            <p:ph type="ftr" sz="quarter" idx="3"/>
          </p:nvPr>
        </p:nvSpPr>
        <p:spPr>
          <a:xfrm>
            <a:off x="4165599" y="6356351"/>
            <a:ext cx="6197840" cy="365125"/>
          </a:xfrm>
          <a:prstGeom prst="rect">
            <a:avLst/>
          </a:prstGeom>
        </p:spPr>
        <p:txBody>
          <a:bodyPr vert="horz" wrap="none" lIns="91440" tIns="45720" rIns="91440" bIns="45720" rtlCol="0" anchor="t" anchorCtr="0"/>
          <a:lstStyle>
            <a:lvl1pPr algn="ctr">
              <a:defRPr sz="1200">
                <a:solidFill>
                  <a:schemeClr val="tx1"/>
                </a:solidFill>
              </a:defRPr>
            </a:lvl1pPr>
          </a:lstStyle>
          <a:p>
            <a:r>
              <a:rPr lang="en-US" sz="1000" dirty="0"/>
              <a:t>Evaluating </a:t>
            </a:r>
            <a:r>
              <a:rPr lang="en-US" sz="1000" dirty="0" err="1"/>
              <a:t>QANet</a:t>
            </a:r>
            <a:r>
              <a:rPr lang="en-US" sz="1000" dirty="0"/>
              <a:t> On SQUAD 2.0</a:t>
            </a:r>
            <a:br>
              <a:rPr lang="en-US" sz="1000" dirty="0"/>
            </a:br>
            <a:r>
              <a:rPr lang="en-US" sz="800" dirty="0" err="1"/>
              <a:t>Parthasarathy</a:t>
            </a:r>
            <a:r>
              <a:rPr lang="en-US" sz="800" dirty="0"/>
              <a:t> </a:t>
            </a:r>
            <a:r>
              <a:rPr lang="en-US" sz="800" dirty="0" err="1"/>
              <a:t>Suryanarayanan</a:t>
            </a:r>
            <a:r>
              <a:rPr lang="en-US" sz="800" dirty="0"/>
              <a:t>, </a:t>
            </a:r>
            <a:r>
              <a:rPr lang="en-US" sz="800" dirty="0" err="1"/>
              <a:t>Yash</a:t>
            </a:r>
            <a:r>
              <a:rPr lang="en-US" sz="800" dirty="0"/>
              <a:t> </a:t>
            </a:r>
            <a:r>
              <a:rPr lang="en-US" sz="800" dirty="0" err="1"/>
              <a:t>Mangilal</a:t>
            </a:r>
            <a:r>
              <a:rPr lang="en-US" sz="800" dirty="0"/>
              <a:t> Jain</a:t>
            </a:r>
          </a:p>
          <a:p>
            <a:endParaRPr lang="en-US" sz="800" dirty="0"/>
          </a:p>
        </p:txBody>
      </p:sp>
      <p:sp>
        <p:nvSpPr>
          <p:cNvPr id="8" name="Title 1">
            <a:extLst>
              <a:ext uri="{FF2B5EF4-FFF2-40B4-BE49-F238E27FC236}">
                <a16:creationId xmlns:a16="http://schemas.microsoft.com/office/drawing/2014/main" id="{DA191951-DAF0-104A-AA7F-F40377199111}"/>
              </a:ext>
            </a:extLst>
          </p:cNvPr>
          <p:cNvSpPr>
            <a:spLocks noGrp="1"/>
          </p:cNvSpPr>
          <p:nvPr>
            <p:ph type="title"/>
          </p:nvPr>
        </p:nvSpPr>
        <p:spPr>
          <a:xfrm>
            <a:off x="0" y="136524"/>
            <a:ext cx="11582400" cy="528718"/>
          </a:xfrm>
        </p:spPr>
        <p:txBody>
          <a:bodyPr/>
          <a:lstStyle>
            <a:lvl1pPr algn="l">
              <a:defRPr/>
            </a:lvl1pPr>
          </a:lstStyle>
          <a:p>
            <a:r>
              <a:rPr lang="en-US"/>
              <a:t>Click to edit Master title style</a:t>
            </a:r>
          </a:p>
        </p:txBody>
      </p:sp>
      <p:cxnSp>
        <p:nvCxnSpPr>
          <p:cNvPr id="9" name="Straight Connector 8">
            <a:extLst>
              <a:ext uri="{FF2B5EF4-FFF2-40B4-BE49-F238E27FC236}">
                <a16:creationId xmlns:a16="http://schemas.microsoft.com/office/drawing/2014/main" id="{E38D6FB6-6A5B-3745-A609-832B6F82F61C}"/>
              </a:ext>
            </a:extLst>
          </p:cNvPr>
          <p:cNvCxnSpPr>
            <a:cxnSpLocks/>
          </p:cNvCxnSpPr>
          <p:nvPr userDrawn="1"/>
        </p:nvCxnSpPr>
        <p:spPr>
          <a:xfrm>
            <a:off x="0" y="665707"/>
            <a:ext cx="121920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013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CS224n  2019</a:t>
            </a:r>
          </a:p>
        </p:txBody>
      </p:sp>
      <p:sp>
        <p:nvSpPr>
          <p:cNvPr id="4" name="Slide Number Placeholder 3"/>
          <p:cNvSpPr>
            <a:spLocks noGrp="1"/>
          </p:cNvSpPr>
          <p:nvPr>
            <p:ph type="sldNum" sz="quarter" idx="12"/>
          </p:nvPr>
        </p:nvSpPr>
        <p:spPr/>
        <p:txBody>
          <a:bodyPr/>
          <a:lstStyle/>
          <a:p>
            <a:fld id="{E0682B63-ACC8-4F43-816C-2577C928C972}" type="slidenum">
              <a:rPr lang="en-US" smtClean="0"/>
              <a:t>‹#›</a:t>
            </a:fld>
            <a:endParaRPr lang="en-US"/>
          </a:p>
        </p:txBody>
      </p:sp>
      <p:sp>
        <p:nvSpPr>
          <p:cNvPr id="6" name="Footer Placeholder 4"/>
          <p:cNvSpPr>
            <a:spLocks noGrp="1"/>
          </p:cNvSpPr>
          <p:nvPr>
            <p:ph type="ftr" sz="quarter" idx="3"/>
          </p:nvPr>
        </p:nvSpPr>
        <p:spPr>
          <a:xfrm>
            <a:off x="4165599" y="6356351"/>
            <a:ext cx="6197840" cy="365125"/>
          </a:xfrm>
          <a:prstGeom prst="rect">
            <a:avLst/>
          </a:prstGeom>
        </p:spPr>
        <p:txBody>
          <a:bodyPr vert="horz" wrap="none" lIns="91440" tIns="45720" rIns="91440" bIns="45720" rtlCol="0" anchor="t" anchorCtr="0"/>
          <a:lstStyle>
            <a:lvl1pPr algn="ctr">
              <a:defRPr sz="1200">
                <a:solidFill>
                  <a:schemeClr val="tx1"/>
                </a:solidFill>
              </a:defRPr>
            </a:lvl1pPr>
          </a:lstStyle>
          <a:p>
            <a:r>
              <a:rPr lang="en-US" sz="1000" dirty="0"/>
              <a:t>Evaluating </a:t>
            </a:r>
            <a:r>
              <a:rPr lang="en-US" sz="1000" dirty="0" err="1"/>
              <a:t>QANet</a:t>
            </a:r>
            <a:r>
              <a:rPr lang="en-US" sz="1000" dirty="0"/>
              <a:t> On SQUAD 2.0</a:t>
            </a:r>
            <a:br>
              <a:rPr lang="en-US" sz="1000" dirty="0"/>
            </a:br>
            <a:r>
              <a:rPr lang="en-US" sz="800" dirty="0" err="1"/>
              <a:t>Parthasarathy</a:t>
            </a:r>
            <a:r>
              <a:rPr lang="en-US" sz="800" dirty="0"/>
              <a:t> </a:t>
            </a:r>
            <a:r>
              <a:rPr lang="en-US" sz="800" dirty="0" err="1"/>
              <a:t>Suryanarayanan</a:t>
            </a:r>
            <a:r>
              <a:rPr lang="en-US" sz="800" dirty="0"/>
              <a:t>, </a:t>
            </a:r>
            <a:r>
              <a:rPr lang="en-US" sz="800" dirty="0" err="1"/>
              <a:t>Yash</a:t>
            </a:r>
            <a:r>
              <a:rPr lang="en-US" sz="800" dirty="0"/>
              <a:t> </a:t>
            </a:r>
            <a:r>
              <a:rPr lang="en-US" sz="800" dirty="0" err="1"/>
              <a:t>Mangilal</a:t>
            </a:r>
            <a:r>
              <a:rPr lang="en-US" sz="800" dirty="0"/>
              <a:t> Jain</a:t>
            </a:r>
          </a:p>
          <a:p>
            <a:endParaRPr lang="en-US" sz="800" dirty="0"/>
          </a:p>
        </p:txBody>
      </p:sp>
    </p:spTree>
    <p:extLst>
      <p:ext uri="{BB962C8B-B14F-4D97-AF65-F5344CB8AC3E}">
        <p14:creationId xmlns:p14="http://schemas.microsoft.com/office/powerpoint/2010/main" val="2884337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CS224n  2019</a:t>
            </a:r>
          </a:p>
        </p:txBody>
      </p:sp>
      <p:sp>
        <p:nvSpPr>
          <p:cNvPr id="7" name="Slide Number Placeholder 6"/>
          <p:cNvSpPr>
            <a:spLocks noGrp="1"/>
          </p:cNvSpPr>
          <p:nvPr>
            <p:ph type="sldNum" sz="quarter" idx="12"/>
          </p:nvPr>
        </p:nvSpPr>
        <p:spPr/>
        <p:txBody>
          <a:bodyPr/>
          <a:lstStyle/>
          <a:p>
            <a:fld id="{E0682B63-ACC8-4F43-816C-2577C928C972}" type="slidenum">
              <a:rPr lang="en-US" smtClean="0"/>
              <a:t>‹#›</a:t>
            </a:fld>
            <a:endParaRPr lang="en-US"/>
          </a:p>
        </p:txBody>
      </p:sp>
      <p:sp>
        <p:nvSpPr>
          <p:cNvPr id="8" name="Footer Placeholder 4"/>
          <p:cNvSpPr>
            <a:spLocks noGrp="1"/>
          </p:cNvSpPr>
          <p:nvPr>
            <p:ph type="ftr" sz="quarter" idx="3"/>
          </p:nvPr>
        </p:nvSpPr>
        <p:spPr>
          <a:xfrm>
            <a:off x="4165599" y="6356351"/>
            <a:ext cx="6197840" cy="365125"/>
          </a:xfrm>
          <a:prstGeom prst="rect">
            <a:avLst/>
          </a:prstGeom>
        </p:spPr>
        <p:txBody>
          <a:bodyPr vert="horz" wrap="none" lIns="91440" tIns="45720" rIns="91440" bIns="45720" rtlCol="0" anchor="t" anchorCtr="0"/>
          <a:lstStyle>
            <a:lvl1pPr algn="ctr">
              <a:defRPr sz="1200">
                <a:solidFill>
                  <a:schemeClr val="tx1"/>
                </a:solidFill>
              </a:defRPr>
            </a:lvl1pPr>
          </a:lstStyle>
          <a:p>
            <a:r>
              <a:rPr lang="en-US" sz="1000" dirty="0"/>
              <a:t>Evaluating </a:t>
            </a:r>
            <a:r>
              <a:rPr lang="en-US" sz="1000" dirty="0" err="1"/>
              <a:t>QANet</a:t>
            </a:r>
            <a:r>
              <a:rPr lang="en-US" sz="1000" dirty="0"/>
              <a:t> On SQUAD 2.0</a:t>
            </a:r>
            <a:br>
              <a:rPr lang="en-US" sz="1000" dirty="0"/>
            </a:br>
            <a:r>
              <a:rPr lang="en-US" sz="800" dirty="0" err="1"/>
              <a:t>Parthasarathy</a:t>
            </a:r>
            <a:r>
              <a:rPr lang="en-US" sz="800" dirty="0"/>
              <a:t> </a:t>
            </a:r>
            <a:r>
              <a:rPr lang="en-US" sz="800" dirty="0" err="1"/>
              <a:t>Suryanarayanan</a:t>
            </a:r>
            <a:r>
              <a:rPr lang="en-US" sz="800" dirty="0"/>
              <a:t>, </a:t>
            </a:r>
            <a:r>
              <a:rPr lang="en-US" sz="800" dirty="0" err="1"/>
              <a:t>Yash</a:t>
            </a:r>
            <a:r>
              <a:rPr lang="en-US" sz="800" dirty="0"/>
              <a:t> </a:t>
            </a:r>
            <a:r>
              <a:rPr lang="en-US" sz="800" dirty="0" err="1"/>
              <a:t>Mangilal</a:t>
            </a:r>
            <a:r>
              <a:rPr lang="en-US" sz="800" dirty="0"/>
              <a:t> Jain</a:t>
            </a:r>
          </a:p>
          <a:p>
            <a:endParaRPr lang="en-US" sz="800" dirty="0"/>
          </a:p>
        </p:txBody>
      </p:sp>
    </p:spTree>
    <p:extLst>
      <p:ext uri="{BB962C8B-B14F-4D97-AF65-F5344CB8AC3E}">
        <p14:creationId xmlns:p14="http://schemas.microsoft.com/office/powerpoint/2010/main" val="310293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CS224n  2019</a:t>
            </a:r>
          </a:p>
        </p:txBody>
      </p:sp>
      <p:sp>
        <p:nvSpPr>
          <p:cNvPr id="7" name="Slide Number Placeholder 6"/>
          <p:cNvSpPr>
            <a:spLocks noGrp="1"/>
          </p:cNvSpPr>
          <p:nvPr>
            <p:ph type="sldNum" sz="quarter" idx="12"/>
          </p:nvPr>
        </p:nvSpPr>
        <p:spPr/>
        <p:txBody>
          <a:bodyPr/>
          <a:lstStyle/>
          <a:p>
            <a:fld id="{E0682B63-ACC8-4F43-816C-2577C928C972}" type="slidenum">
              <a:rPr lang="en-US" smtClean="0"/>
              <a:t>‹#›</a:t>
            </a:fld>
            <a:endParaRPr lang="en-US"/>
          </a:p>
        </p:txBody>
      </p:sp>
      <p:sp>
        <p:nvSpPr>
          <p:cNvPr id="8" name="Footer Placeholder 4"/>
          <p:cNvSpPr>
            <a:spLocks noGrp="1"/>
          </p:cNvSpPr>
          <p:nvPr>
            <p:ph type="ftr" sz="quarter" idx="3"/>
          </p:nvPr>
        </p:nvSpPr>
        <p:spPr>
          <a:xfrm>
            <a:off x="4165599" y="6356351"/>
            <a:ext cx="6197840" cy="365125"/>
          </a:xfrm>
          <a:prstGeom prst="rect">
            <a:avLst/>
          </a:prstGeom>
        </p:spPr>
        <p:txBody>
          <a:bodyPr vert="horz" wrap="none" lIns="91440" tIns="45720" rIns="91440" bIns="45720" rtlCol="0" anchor="t" anchorCtr="0"/>
          <a:lstStyle>
            <a:lvl1pPr algn="ctr">
              <a:defRPr sz="1200">
                <a:solidFill>
                  <a:schemeClr val="tx1"/>
                </a:solidFill>
              </a:defRPr>
            </a:lvl1pPr>
          </a:lstStyle>
          <a:p>
            <a:r>
              <a:rPr lang="en-US" sz="1000" dirty="0"/>
              <a:t>Evaluating </a:t>
            </a:r>
            <a:r>
              <a:rPr lang="en-US" sz="1000" dirty="0" err="1"/>
              <a:t>QANet</a:t>
            </a:r>
            <a:r>
              <a:rPr lang="en-US" sz="1000" dirty="0"/>
              <a:t> On SQUAD 2.0</a:t>
            </a:r>
            <a:br>
              <a:rPr lang="en-US" sz="1000" dirty="0"/>
            </a:br>
            <a:r>
              <a:rPr lang="en-US" sz="800" dirty="0" err="1"/>
              <a:t>Parthasarathy</a:t>
            </a:r>
            <a:r>
              <a:rPr lang="en-US" sz="800" dirty="0"/>
              <a:t> </a:t>
            </a:r>
            <a:r>
              <a:rPr lang="en-US" sz="800" dirty="0" err="1"/>
              <a:t>Suryanarayanan</a:t>
            </a:r>
            <a:r>
              <a:rPr lang="en-US" sz="800" dirty="0"/>
              <a:t>, </a:t>
            </a:r>
            <a:r>
              <a:rPr lang="en-US" sz="800" dirty="0" err="1"/>
              <a:t>Yash</a:t>
            </a:r>
            <a:r>
              <a:rPr lang="en-US" sz="800" dirty="0"/>
              <a:t> </a:t>
            </a:r>
            <a:r>
              <a:rPr lang="en-US" sz="800" dirty="0" err="1"/>
              <a:t>Mangilal</a:t>
            </a:r>
            <a:r>
              <a:rPr lang="en-US" sz="800" dirty="0"/>
              <a:t> Jain</a:t>
            </a:r>
          </a:p>
          <a:p>
            <a:endParaRPr lang="en-US" sz="800" dirty="0"/>
          </a:p>
        </p:txBody>
      </p:sp>
    </p:spTree>
    <p:extLst>
      <p:ext uri="{BB962C8B-B14F-4D97-AF65-F5344CB8AC3E}">
        <p14:creationId xmlns:p14="http://schemas.microsoft.com/office/powerpoint/2010/main" val="2388528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329864" y="6355888"/>
            <a:ext cx="1835736" cy="365125"/>
          </a:xfrm>
          <a:prstGeom prst="rect">
            <a:avLst/>
          </a:prstGeom>
        </p:spPr>
        <p:txBody>
          <a:bodyPr vert="horz" lIns="91440" tIns="45720" rIns="91440" bIns="45720" rtlCol="0" anchor="ctr"/>
          <a:lstStyle>
            <a:lvl1pPr algn="l">
              <a:defRPr sz="1200">
                <a:solidFill>
                  <a:srgbClr val="000000"/>
                </a:solidFill>
              </a:defRPr>
            </a:lvl1pPr>
          </a:lstStyle>
          <a:p>
            <a:r>
              <a:rPr lang="en-US"/>
              <a:t>CS224n  2019</a:t>
            </a:r>
            <a:endParaRPr lang="en-US" dirty="0"/>
          </a:p>
        </p:txBody>
      </p:sp>
      <p:sp>
        <p:nvSpPr>
          <p:cNvPr id="5" name="Footer Placeholder 4"/>
          <p:cNvSpPr>
            <a:spLocks noGrp="1"/>
          </p:cNvSpPr>
          <p:nvPr>
            <p:ph type="ftr" sz="quarter" idx="3"/>
          </p:nvPr>
        </p:nvSpPr>
        <p:spPr>
          <a:xfrm>
            <a:off x="4165599" y="6356351"/>
            <a:ext cx="6197840" cy="365125"/>
          </a:xfrm>
          <a:prstGeom prst="rect">
            <a:avLst/>
          </a:prstGeom>
        </p:spPr>
        <p:txBody>
          <a:bodyPr vert="horz" wrap="none" lIns="91440" tIns="45720" rIns="91440" bIns="45720" rtlCol="0" anchor="t" anchorCtr="0"/>
          <a:lstStyle>
            <a:lvl1pPr algn="ctr">
              <a:defRPr sz="1200">
                <a:solidFill>
                  <a:schemeClr val="tx1"/>
                </a:solidFill>
              </a:defRPr>
            </a:lvl1pPr>
          </a:lstStyle>
          <a:p>
            <a:r>
              <a:rPr lang="en-US" sz="1000" dirty="0"/>
              <a:t>Evaluating </a:t>
            </a:r>
            <a:r>
              <a:rPr lang="en-US" sz="1000" dirty="0" err="1"/>
              <a:t>QANet</a:t>
            </a:r>
            <a:r>
              <a:rPr lang="en-US" sz="1000" dirty="0"/>
              <a:t> On SQUAD 2.0</a:t>
            </a:r>
            <a:br>
              <a:rPr lang="en-US" sz="1000" dirty="0"/>
            </a:br>
            <a:r>
              <a:rPr lang="en-US" sz="800" dirty="0" err="1"/>
              <a:t>Parthasarathy</a:t>
            </a:r>
            <a:r>
              <a:rPr lang="en-US" sz="800" dirty="0"/>
              <a:t> </a:t>
            </a:r>
            <a:r>
              <a:rPr lang="en-US" sz="800" dirty="0" err="1"/>
              <a:t>Suryanarayanan</a:t>
            </a:r>
            <a:r>
              <a:rPr lang="en-US" sz="800" dirty="0"/>
              <a:t>, </a:t>
            </a:r>
            <a:r>
              <a:rPr lang="en-US" sz="800" dirty="0" err="1"/>
              <a:t>Yash</a:t>
            </a:r>
            <a:r>
              <a:rPr lang="en-US" sz="800" dirty="0"/>
              <a:t> </a:t>
            </a:r>
            <a:r>
              <a:rPr lang="en-US" sz="800" dirty="0" err="1"/>
              <a:t>Mangilal</a:t>
            </a:r>
            <a:r>
              <a:rPr lang="en-US" sz="800" dirty="0"/>
              <a:t> Jain</a:t>
            </a:r>
          </a:p>
          <a:p>
            <a:endParaRPr lang="en-US" sz="800" dirty="0"/>
          </a:p>
        </p:txBody>
      </p:sp>
      <p:sp>
        <p:nvSpPr>
          <p:cNvPr id="6" name="Slide Number Placeholder 5"/>
          <p:cNvSpPr>
            <a:spLocks noGrp="1"/>
          </p:cNvSpPr>
          <p:nvPr>
            <p:ph type="sldNum" sz="quarter" idx="4"/>
          </p:nvPr>
        </p:nvSpPr>
        <p:spPr>
          <a:xfrm>
            <a:off x="10949088" y="6356351"/>
            <a:ext cx="633312" cy="365125"/>
          </a:xfrm>
          <a:prstGeom prst="rect">
            <a:avLst/>
          </a:prstGeom>
        </p:spPr>
        <p:txBody>
          <a:bodyPr vert="horz" lIns="91440" tIns="45720" rIns="91440" bIns="45720" rtlCol="0" anchor="ctr"/>
          <a:lstStyle>
            <a:lvl1pPr algn="r">
              <a:defRPr sz="1200">
                <a:solidFill>
                  <a:srgbClr val="000000"/>
                </a:solidFill>
              </a:defRPr>
            </a:lvl1pPr>
          </a:lstStyle>
          <a:p>
            <a:fld id="{E0682B63-ACC8-4F43-816C-2577C928C972}" type="slidenum">
              <a:rPr lang="en-US" smtClean="0"/>
              <a:pPr/>
              <a:t>‹#›</a:t>
            </a:fld>
            <a:endParaRPr lang="en-US" dirty="0"/>
          </a:p>
        </p:txBody>
      </p:sp>
    </p:spTree>
    <p:extLst>
      <p:ext uri="{BB962C8B-B14F-4D97-AF65-F5344CB8AC3E}">
        <p14:creationId xmlns:p14="http://schemas.microsoft.com/office/powerpoint/2010/main" val="3528695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Evaluating </a:t>
            </a:r>
            <a:r>
              <a:rPr lang="en-US" dirty="0" err="1"/>
              <a:t>QANet</a:t>
            </a:r>
            <a:r>
              <a:rPr lang="en-US" dirty="0"/>
              <a:t> on SQUAD 2.0	</a:t>
            </a:r>
          </a:p>
        </p:txBody>
      </p:sp>
      <p:sp>
        <p:nvSpPr>
          <p:cNvPr id="3" name="Subtitle 2"/>
          <p:cNvSpPr>
            <a:spLocks noGrp="1"/>
          </p:cNvSpPr>
          <p:nvPr>
            <p:ph type="subTitle" idx="1"/>
          </p:nvPr>
        </p:nvSpPr>
        <p:spPr/>
        <p:txBody>
          <a:bodyPr/>
          <a:lstStyle/>
          <a:p>
            <a:r>
              <a:rPr lang="en-US" dirty="0" err="1"/>
              <a:t>Parthasarathy</a:t>
            </a:r>
            <a:r>
              <a:rPr lang="en-US" dirty="0"/>
              <a:t> </a:t>
            </a:r>
            <a:r>
              <a:rPr lang="en-US" dirty="0" err="1"/>
              <a:t>Suryanarayanan</a:t>
            </a:r>
            <a:endParaRPr lang="en-US" dirty="0"/>
          </a:p>
          <a:p>
            <a:r>
              <a:rPr lang="en-US" dirty="0" err="1"/>
              <a:t>Yash</a:t>
            </a:r>
            <a:r>
              <a:rPr lang="en-US" dirty="0"/>
              <a:t> </a:t>
            </a:r>
            <a:r>
              <a:rPr lang="en-US" dirty="0" err="1"/>
              <a:t>Mangilal</a:t>
            </a:r>
            <a:r>
              <a:rPr lang="en-US" dirty="0"/>
              <a:t> Jain</a:t>
            </a:r>
          </a:p>
        </p:txBody>
      </p:sp>
    </p:spTree>
    <p:extLst>
      <p:ext uri="{BB962C8B-B14F-4D97-AF65-F5344CB8AC3E}">
        <p14:creationId xmlns:p14="http://schemas.microsoft.com/office/powerpoint/2010/main" val="424411091"/>
      </p:ext>
    </p:extLst>
  </p:cSld>
  <p:clrMapOvr>
    <a:masterClrMapping/>
  </p:clrMapOvr>
  <mc:AlternateContent xmlns:mc="http://schemas.openxmlformats.org/markup-compatibility/2006">
    <mc:Choice xmlns:p14="http://schemas.microsoft.com/office/powerpoint/2010/main" Requires="p14">
      <p:transition spd="slow" p14:dur="2000" advTm="2673"/>
    </mc:Choice>
    <mc:Fallback>
      <p:transition spd="slow" advTm="26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Analysis</a:t>
            </a:r>
          </a:p>
        </p:txBody>
      </p:sp>
      <p:sp>
        <p:nvSpPr>
          <p:cNvPr id="4" name="Date Placeholder 3"/>
          <p:cNvSpPr>
            <a:spLocks noGrp="1"/>
          </p:cNvSpPr>
          <p:nvPr>
            <p:ph type="dt" sz="half" idx="10"/>
          </p:nvPr>
        </p:nvSpPr>
        <p:spPr/>
        <p:txBody>
          <a:bodyPr/>
          <a:lstStyle/>
          <a:p>
            <a:r>
              <a:rPr lang="en-US"/>
              <a:t>CS224n  2019</a:t>
            </a:r>
          </a:p>
        </p:txBody>
      </p:sp>
      <p:sp>
        <p:nvSpPr>
          <p:cNvPr id="5" name="Slide Number Placeholder 4"/>
          <p:cNvSpPr>
            <a:spLocks noGrp="1"/>
          </p:cNvSpPr>
          <p:nvPr>
            <p:ph type="sldNum" sz="quarter" idx="12"/>
          </p:nvPr>
        </p:nvSpPr>
        <p:spPr/>
        <p:txBody>
          <a:bodyPr/>
          <a:lstStyle/>
          <a:p>
            <a:fld id="{E0682B63-ACC8-4F43-816C-2577C928C972}" type="slidenum">
              <a:rPr lang="en-US" smtClean="0"/>
              <a:t>10</a:t>
            </a:fld>
            <a:endParaRPr lang="en-US"/>
          </a:p>
        </p:txBody>
      </p:sp>
      <p:sp>
        <p:nvSpPr>
          <p:cNvPr id="6" name="Footer Placeholder 5"/>
          <p:cNvSpPr>
            <a:spLocks noGrp="1"/>
          </p:cNvSpPr>
          <p:nvPr>
            <p:ph type="ftr" sz="quarter" idx="3"/>
          </p:nvPr>
        </p:nvSpPr>
        <p:spPr/>
        <p:txBody>
          <a:bodyPr/>
          <a:lstStyle/>
          <a:p>
            <a:r>
              <a:rPr lang="en-US" sz="1000"/>
              <a:t>Evaluating QANet On SQUAD 2.0</a:t>
            </a:r>
            <a:br>
              <a:rPr lang="en-US" sz="1000"/>
            </a:br>
            <a:r>
              <a:rPr lang="en-US" sz="800"/>
              <a:t>Parthasarathy Suryanarayanan, Yash Mangilal Jain</a:t>
            </a:r>
          </a:p>
          <a:p>
            <a:endParaRPr lang="en-US" sz="800" dirty="0"/>
          </a:p>
        </p:txBody>
      </p:sp>
      <p:pic>
        <p:nvPicPr>
          <p:cNvPr id="10" name="Picture 9">
            <a:extLst>
              <a:ext uri="{FF2B5EF4-FFF2-40B4-BE49-F238E27FC236}">
                <a16:creationId xmlns:a16="http://schemas.microsoft.com/office/drawing/2014/main" id="{15B885DD-A3D7-D843-9EE6-B2420DD48D2E}"/>
              </a:ext>
            </a:extLst>
          </p:cNvPr>
          <p:cNvPicPr>
            <a:picLocks noChangeAspect="1"/>
          </p:cNvPicPr>
          <p:nvPr/>
        </p:nvPicPr>
        <p:blipFill>
          <a:blip r:embed="rId3"/>
          <a:stretch>
            <a:fillRect/>
          </a:stretch>
        </p:blipFill>
        <p:spPr>
          <a:xfrm>
            <a:off x="6534955" y="1021088"/>
            <a:ext cx="5047445" cy="4254380"/>
          </a:xfrm>
          <a:prstGeom prst="rect">
            <a:avLst/>
          </a:prstGeom>
        </p:spPr>
      </p:pic>
      <p:pic>
        <p:nvPicPr>
          <p:cNvPr id="12" name="Picture 11">
            <a:extLst>
              <a:ext uri="{FF2B5EF4-FFF2-40B4-BE49-F238E27FC236}">
                <a16:creationId xmlns:a16="http://schemas.microsoft.com/office/drawing/2014/main" id="{29B96798-A6E1-AE48-8146-2AE0A3A8D1C4}"/>
              </a:ext>
            </a:extLst>
          </p:cNvPr>
          <p:cNvPicPr>
            <a:picLocks noChangeAspect="1"/>
          </p:cNvPicPr>
          <p:nvPr/>
        </p:nvPicPr>
        <p:blipFill>
          <a:blip r:embed="rId4"/>
          <a:stretch>
            <a:fillRect/>
          </a:stretch>
        </p:blipFill>
        <p:spPr>
          <a:xfrm>
            <a:off x="934724" y="1041755"/>
            <a:ext cx="4513978" cy="4213046"/>
          </a:xfrm>
          <a:prstGeom prst="rect">
            <a:avLst/>
          </a:prstGeom>
        </p:spPr>
      </p:pic>
      <p:sp>
        <p:nvSpPr>
          <p:cNvPr id="8" name="TextBox 7">
            <a:extLst>
              <a:ext uri="{FF2B5EF4-FFF2-40B4-BE49-F238E27FC236}">
                <a16:creationId xmlns:a16="http://schemas.microsoft.com/office/drawing/2014/main" id="{ABD8102D-EDB8-CD4C-8919-7300AB7E52A1}"/>
              </a:ext>
            </a:extLst>
          </p:cNvPr>
          <p:cNvSpPr txBox="1"/>
          <p:nvPr/>
        </p:nvSpPr>
        <p:spPr>
          <a:xfrm>
            <a:off x="6096000" y="5321185"/>
            <a:ext cx="5486399" cy="1015663"/>
          </a:xfrm>
          <a:prstGeom prst="rect">
            <a:avLst/>
          </a:prstGeom>
          <a:noFill/>
        </p:spPr>
        <p:txBody>
          <a:bodyPr wrap="square" rtlCol="0">
            <a:spAutoFit/>
          </a:bodyPr>
          <a:lstStyle/>
          <a:p>
            <a:r>
              <a:rPr lang="en-US" sz="1200" dirty="0" err="1"/>
              <a:t>Saku</a:t>
            </a:r>
            <a:r>
              <a:rPr lang="en-US" sz="1200" dirty="0"/>
              <a:t> Sugawara, Yusuke Kido, </a:t>
            </a:r>
            <a:r>
              <a:rPr lang="en-US" sz="1200" dirty="0" err="1"/>
              <a:t>Hikaru</a:t>
            </a:r>
            <a:r>
              <a:rPr lang="en-US" sz="1200" dirty="0"/>
              <a:t> </a:t>
            </a:r>
            <a:r>
              <a:rPr lang="en-US" sz="1200" dirty="0" err="1"/>
              <a:t>Yokono</a:t>
            </a:r>
            <a:r>
              <a:rPr lang="en-US" sz="1200" dirty="0"/>
              <a:t>, and Akiko </a:t>
            </a:r>
            <a:r>
              <a:rPr lang="en-US" sz="1200" dirty="0" err="1"/>
              <a:t>Aizawa</a:t>
            </a:r>
            <a:r>
              <a:rPr lang="en-US" sz="1200" dirty="0"/>
              <a:t>. Evaluation metrics for machine reading comprehension: Prerequisite skills and readability. In </a:t>
            </a:r>
            <a:r>
              <a:rPr lang="en-US" sz="1200" i="1" dirty="0"/>
              <a:t>Proceedings of the 55th Annual Meeting of the Association for Computational Linguistics (Volume 1: Long Papers)</a:t>
            </a:r>
            <a:r>
              <a:rPr lang="en-US" sz="1200" dirty="0"/>
              <a:t>, volume 1, pages 806–817, 2017.  </a:t>
            </a:r>
          </a:p>
          <a:p>
            <a:endParaRPr lang="en-US" sz="1200" dirty="0"/>
          </a:p>
        </p:txBody>
      </p:sp>
    </p:spTree>
    <p:extLst>
      <p:ext uri="{BB962C8B-B14F-4D97-AF65-F5344CB8AC3E}">
        <p14:creationId xmlns:p14="http://schemas.microsoft.com/office/powerpoint/2010/main" val="2032438267"/>
      </p:ext>
    </p:extLst>
  </p:cSld>
  <p:clrMapOvr>
    <a:masterClrMapping/>
  </p:clrMapOvr>
  <mc:AlternateContent xmlns:mc="http://schemas.openxmlformats.org/markup-compatibility/2006">
    <mc:Choice xmlns:p14="http://schemas.microsoft.com/office/powerpoint/2010/main" Requires="p14">
      <p:transition spd="slow" p14:dur="2000" advTm="649"/>
    </mc:Choice>
    <mc:Fallback>
      <p:transition spd="slow" advTm="64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Analysis</a:t>
            </a:r>
          </a:p>
        </p:txBody>
      </p:sp>
      <p:sp>
        <p:nvSpPr>
          <p:cNvPr id="4" name="Date Placeholder 3"/>
          <p:cNvSpPr>
            <a:spLocks noGrp="1"/>
          </p:cNvSpPr>
          <p:nvPr>
            <p:ph type="dt" sz="half" idx="10"/>
          </p:nvPr>
        </p:nvSpPr>
        <p:spPr/>
        <p:txBody>
          <a:bodyPr/>
          <a:lstStyle/>
          <a:p>
            <a:r>
              <a:rPr lang="en-US"/>
              <a:t>CS224n  2019</a:t>
            </a:r>
          </a:p>
        </p:txBody>
      </p:sp>
      <p:sp>
        <p:nvSpPr>
          <p:cNvPr id="5" name="Slide Number Placeholder 4"/>
          <p:cNvSpPr>
            <a:spLocks noGrp="1"/>
          </p:cNvSpPr>
          <p:nvPr>
            <p:ph type="sldNum" sz="quarter" idx="12"/>
          </p:nvPr>
        </p:nvSpPr>
        <p:spPr/>
        <p:txBody>
          <a:bodyPr/>
          <a:lstStyle/>
          <a:p>
            <a:fld id="{E0682B63-ACC8-4F43-816C-2577C928C972}" type="slidenum">
              <a:rPr lang="en-US" smtClean="0"/>
              <a:t>11</a:t>
            </a:fld>
            <a:endParaRPr lang="en-US"/>
          </a:p>
        </p:txBody>
      </p:sp>
      <p:sp>
        <p:nvSpPr>
          <p:cNvPr id="6" name="Footer Placeholder 5"/>
          <p:cNvSpPr>
            <a:spLocks noGrp="1"/>
          </p:cNvSpPr>
          <p:nvPr>
            <p:ph type="ftr" sz="quarter" idx="3"/>
          </p:nvPr>
        </p:nvSpPr>
        <p:spPr/>
        <p:txBody>
          <a:bodyPr/>
          <a:lstStyle/>
          <a:p>
            <a:r>
              <a:rPr lang="en-US" sz="1000"/>
              <a:t>Evaluating QANet On SQUAD 2.0</a:t>
            </a:r>
            <a:br>
              <a:rPr lang="en-US" sz="1000"/>
            </a:br>
            <a:r>
              <a:rPr lang="en-US" sz="800"/>
              <a:t>Parthasarathy Suryanarayanan, Yash Mangilal Jain</a:t>
            </a:r>
          </a:p>
          <a:p>
            <a:endParaRPr lang="en-US" sz="800" dirty="0"/>
          </a:p>
        </p:txBody>
      </p:sp>
      <p:pic>
        <p:nvPicPr>
          <p:cNvPr id="8" name="Picture 7">
            <a:extLst>
              <a:ext uri="{FF2B5EF4-FFF2-40B4-BE49-F238E27FC236}">
                <a16:creationId xmlns:a16="http://schemas.microsoft.com/office/drawing/2014/main" id="{A2BF6F6C-A3C7-9A43-98FB-F0FE8FFD9935}"/>
              </a:ext>
            </a:extLst>
          </p:cNvPr>
          <p:cNvPicPr>
            <a:picLocks noChangeAspect="1"/>
          </p:cNvPicPr>
          <p:nvPr/>
        </p:nvPicPr>
        <p:blipFill>
          <a:blip r:embed="rId4"/>
          <a:stretch>
            <a:fillRect/>
          </a:stretch>
        </p:blipFill>
        <p:spPr>
          <a:xfrm>
            <a:off x="2627454" y="-31490"/>
            <a:ext cx="6905530" cy="6889490"/>
          </a:xfrm>
          <a:prstGeom prst="rect">
            <a:avLst/>
          </a:prstGeom>
        </p:spPr>
      </p:pic>
    </p:spTree>
    <p:custDataLst>
      <p:tags r:id="rId1"/>
    </p:custDataLst>
    <p:extLst>
      <p:ext uri="{BB962C8B-B14F-4D97-AF65-F5344CB8AC3E}">
        <p14:creationId xmlns:p14="http://schemas.microsoft.com/office/powerpoint/2010/main" val="2121238868"/>
      </p:ext>
    </p:extLst>
  </p:cSld>
  <p:clrMapOvr>
    <a:masterClrMapping/>
  </p:clrMapOvr>
  <mc:AlternateContent xmlns:mc="http://schemas.openxmlformats.org/markup-compatibility/2006">
    <mc:Choice xmlns:p14="http://schemas.microsoft.com/office/powerpoint/2010/main" Requires="p14">
      <p:transition spd="slow" p14:dur="2000" advTm="2804"/>
    </mc:Choice>
    <mc:Fallback>
      <p:transition spd="slow" advTm="280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Conclusion</a:t>
            </a:r>
          </a:p>
        </p:txBody>
      </p:sp>
      <p:sp>
        <p:nvSpPr>
          <p:cNvPr id="4" name="Date Placeholder 3"/>
          <p:cNvSpPr>
            <a:spLocks noGrp="1"/>
          </p:cNvSpPr>
          <p:nvPr>
            <p:ph type="dt" sz="half" idx="10"/>
          </p:nvPr>
        </p:nvSpPr>
        <p:spPr/>
        <p:txBody>
          <a:bodyPr/>
          <a:lstStyle/>
          <a:p>
            <a:r>
              <a:rPr lang="en-US"/>
              <a:t>CS224n  2019</a:t>
            </a:r>
          </a:p>
        </p:txBody>
      </p:sp>
      <p:sp>
        <p:nvSpPr>
          <p:cNvPr id="5" name="Slide Number Placeholder 4"/>
          <p:cNvSpPr>
            <a:spLocks noGrp="1"/>
          </p:cNvSpPr>
          <p:nvPr>
            <p:ph type="sldNum" sz="quarter" idx="12"/>
          </p:nvPr>
        </p:nvSpPr>
        <p:spPr/>
        <p:txBody>
          <a:bodyPr/>
          <a:lstStyle/>
          <a:p>
            <a:fld id="{E0682B63-ACC8-4F43-816C-2577C928C972}" type="slidenum">
              <a:rPr lang="en-US" smtClean="0"/>
              <a:t>12</a:t>
            </a:fld>
            <a:endParaRPr lang="en-US"/>
          </a:p>
        </p:txBody>
      </p:sp>
      <p:sp>
        <p:nvSpPr>
          <p:cNvPr id="6" name="Footer Placeholder 5"/>
          <p:cNvSpPr>
            <a:spLocks noGrp="1"/>
          </p:cNvSpPr>
          <p:nvPr>
            <p:ph type="ftr" sz="quarter" idx="3"/>
          </p:nvPr>
        </p:nvSpPr>
        <p:spPr/>
        <p:txBody>
          <a:bodyPr/>
          <a:lstStyle/>
          <a:p>
            <a:r>
              <a:rPr lang="en-US" sz="1000"/>
              <a:t>Evaluating QANet On SQUAD 2.0</a:t>
            </a:r>
            <a:br>
              <a:rPr lang="en-US" sz="1000"/>
            </a:br>
            <a:r>
              <a:rPr lang="en-US" sz="800"/>
              <a:t>Parthasarathy Suryanarayanan, Yash Mangilal Jain</a:t>
            </a:r>
          </a:p>
          <a:p>
            <a:endParaRPr lang="en-US" sz="800" dirty="0"/>
          </a:p>
        </p:txBody>
      </p:sp>
      <p:sp>
        <p:nvSpPr>
          <p:cNvPr id="7" name="TextBox 6">
            <a:extLst>
              <a:ext uri="{FF2B5EF4-FFF2-40B4-BE49-F238E27FC236}">
                <a16:creationId xmlns:a16="http://schemas.microsoft.com/office/drawing/2014/main" id="{7055616A-609F-8945-89EE-1E35C1E97749}"/>
              </a:ext>
            </a:extLst>
          </p:cNvPr>
          <p:cNvSpPr txBox="1"/>
          <p:nvPr/>
        </p:nvSpPr>
        <p:spPr>
          <a:xfrm>
            <a:off x="609599" y="723113"/>
            <a:ext cx="10972800" cy="2585323"/>
          </a:xfrm>
          <a:prstGeom prst="rect">
            <a:avLst/>
          </a:prstGeom>
          <a:noFill/>
        </p:spPr>
        <p:txBody>
          <a:bodyPr wrap="square" rtlCol="0">
            <a:spAutoFit/>
          </a:bodyPr>
          <a:lstStyle/>
          <a:p>
            <a:pPr marL="285750" indent="-285750">
              <a:buFont typeface="Arial"/>
              <a:buChar char="•"/>
            </a:pPr>
            <a:endParaRPr lang="en-US" dirty="0"/>
          </a:p>
          <a:p>
            <a:pPr marL="285750" indent="-285750">
              <a:buFont typeface="Arial"/>
              <a:buChar char="•"/>
            </a:pPr>
            <a:r>
              <a:rPr lang="en-US" dirty="0"/>
              <a:t>In this work, we implemented the QANet model for machine reading comprehension </a:t>
            </a:r>
          </a:p>
          <a:p>
            <a:pPr marL="285750" indent="-285750">
              <a:buFont typeface="Arial"/>
              <a:buChar char="•"/>
            </a:pPr>
            <a:r>
              <a:rPr lang="en-US" dirty="0"/>
              <a:t>Evaluated the model against the </a:t>
            </a:r>
            <a:r>
              <a:rPr lang="en-US" dirty="0" err="1"/>
              <a:t>SQuAD</a:t>
            </a:r>
            <a:r>
              <a:rPr lang="en-US" dirty="0"/>
              <a:t> [2.0] dataset and analyzed the results </a:t>
            </a:r>
          </a:p>
          <a:p>
            <a:pPr marL="285750" indent="-285750">
              <a:buFont typeface="Arial"/>
              <a:buChar char="•"/>
            </a:pPr>
            <a:r>
              <a:rPr lang="en-US" dirty="0"/>
              <a:t>Future work:</a:t>
            </a:r>
          </a:p>
          <a:p>
            <a:pPr marL="742950" lvl="1" indent="-285750">
              <a:buFont typeface="Arial"/>
              <a:buChar char="•"/>
            </a:pPr>
            <a:r>
              <a:rPr lang="en-US" i="1" dirty="0"/>
              <a:t>Answerability prediction improvements </a:t>
            </a:r>
          </a:p>
          <a:p>
            <a:pPr marL="742950" lvl="1" indent="-285750">
              <a:buFont typeface="Arial"/>
              <a:buChar char="•"/>
            </a:pPr>
            <a:r>
              <a:rPr lang="en-US" i="1" dirty="0"/>
              <a:t>General accuracy improvements for answerable questions </a:t>
            </a:r>
          </a:p>
          <a:p>
            <a:pPr marL="1200150" lvl="2" indent="-285750">
              <a:buFont typeface="Arial"/>
              <a:buChar char="•"/>
            </a:pPr>
            <a:r>
              <a:rPr lang="en-US" i="1" dirty="0"/>
              <a:t>Porting ideas from </a:t>
            </a:r>
            <a:r>
              <a:rPr lang="en-US" i="1" dirty="0" err="1"/>
              <a:t>Transfomer</a:t>
            </a:r>
            <a:r>
              <a:rPr lang="en-US" i="1" dirty="0"/>
              <a:t>-XL etc.</a:t>
            </a:r>
            <a:endParaRPr lang="en-US" dirty="0"/>
          </a:p>
          <a:p>
            <a:pPr marL="742950" lvl="1" indent="-285750">
              <a:buFont typeface="Arial"/>
              <a:buChar char="•"/>
            </a:pPr>
            <a:endParaRPr lang="en-US" dirty="0"/>
          </a:p>
          <a:p>
            <a:pPr marL="285750" indent="-285750">
              <a:buFont typeface="Arial"/>
              <a:buChar char="•"/>
            </a:pPr>
            <a:endParaRPr lang="en-US" dirty="0"/>
          </a:p>
        </p:txBody>
      </p:sp>
    </p:spTree>
    <p:extLst>
      <p:ext uri="{BB962C8B-B14F-4D97-AF65-F5344CB8AC3E}">
        <p14:creationId xmlns:p14="http://schemas.microsoft.com/office/powerpoint/2010/main" val="1999197969"/>
      </p:ext>
    </p:extLst>
  </p:cSld>
  <p:clrMapOvr>
    <a:masterClrMapping/>
  </p:clrMapOvr>
  <mc:AlternateContent xmlns:mc="http://schemas.openxmlformats.org/markup-compatibility/2006">
    <mc:Choice xmlns:p14="http://schemas.microsoft.com/office/powerpoint/2010/main" Requires="p14">
      <p:transition spd="slow" p14:dur="2000" advTm="1203"/>
    </mc:Choice>
    <mc:Fallback>
      <p:transition spd="slow" advTm="120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476" y="772478"/>
            <a:ext cx="10972800" cy="5582947"/>
          </a:xfrm>
          <a:solidFill>
            <a:srgbClr val="FFFFFF"/>
          </a:solidFill>
        </p:spPr>
        <p:txBody>
          <a:bodyPr>
            <a:noAutofit/>
          </a:bodyPr>
          <a:lstStyle/>
          <a:p>
            <a:pPr marL="0" lvl="0" indent="0">
              <a:buNone/>
            </a:pPr>
            <a:r>
              <a:rPr lang="en-US" sz="1000" dirty="0"/>
              <a:t>[1]  Christopher JC Burges. Towards the machine comprehension of text: An essay. </a:t>
            </a:r>
            <a:r>
              <a:rPr lang="en-US" sz="1000" i="1" dirty="0" err="1"/>
              <a:t>TechReport</a:t>
            </a:r>
            <a:r>
              <a:rPr lang="en-US" sz="1000" i="1" dirty="0"/>
              <a:t>: MSR-TR- 2013-125</a:t>
            </a:r>
            <a:r>
              <a:rPr lang="en-US" sz="1000" dirty="0"/>
              <a:t>, 2013.  </a:t>
            </a:r>
          </a:p>
          <a:p>
            <a:pPr marL="0" lvl="0" indent="0">
              <a:buNone/>
            </a:pPr>
            <a:r>
              <a:rPr lang="en-US" sz="1000" dirty="0"/>
              <a:t>[2]  </a:t>
            </a:r>
            <a:r>
              <a:rPr lang="en-US" sz="1000" dirty="0" err="1"/>
              <a:t>Danqi</a:t>
            </a:r>
            <a:r>
              <a:rPr lang="en-US" sz="1000" dirty="0"/>
              <a:t> Chen, Adam </a:t>
            </a:r>
            <a:r>
              <a:rPr lang="en-US" sz="1000" dirty="0" err="1"/>
              <a:t>Fisch</a:t>
            </a:r>
            <a:r>
              <a:rPr lang="en-US" sz="1000" dirty="0"/>
              <a:t>, Jason Weston, and Antoine </a:t>
            </a:r>
            <a:r>
              <a:rPr lang="en-US" sz="1000" dirty="0" err="1"/>
              <a:t>Bordes</a:t>
            </a:r>
            <a:r>
              <a:rPr lang="en-US" sz="1000" dirty="0"/>
              <a:t>. Reading </a:t>
            </a:r>
            <a:r>
              <a:rPr lang="en-US" sz="1000" dirty="0" err="1"/>
              <a:t>wikipedia</a:t>
            </a:r>
            <a:r>
              <a:rPr lang="en-US" sz="1000" dirty="0"/>
              <a:t> to answer open-domain questions. </a:t>
            </a:r>
            <a:r>
              <a:rPr lang="en-US" sz="1000" i="1" dirty="0" err="1"/>
              <a:t>arXiv</a:t>
            </a:r>
            <a:r>
              <a:rPr lang="en-US" sz="1000" i="1" dirty="0"/>
              <a:t> preprint arXiv:1704.00051</a:t>
            </a:r>
            <a:r>
              <a:rPr lang="en-US" sz="1000" dirty="0"/>
              <a:t>, 2017.  </a:t>
            </a:r>
          </a:p>
          <a:p>
            <a:pPr marL="0" lvl="0" indent="0">
              <a:buNone/>
            </a:pPr>
            <a:r>
              <a:rPr lang="en-US" sz="1000" dirty="0"/>
              <a:t>[3]  François </a:t>
            </a:r>
            <a:r>
              <a:rPr lang="en-US" sz="1000" dirty="0" err="1"/>
              <a:t>Chollet</a:t>
            </a:r>
            <a:r>
              <a:rPr lang="en-US" sz="1000" dirty="0"/>
              <a:t>. </a:t>
            </a:r>
            <a:r>
              <a:rPr lang="en-US" sz="1000" dirty="0" err="1"/>
              <a:t>Xception</a:t>
            </a:r>
            <a:r>
              <a:rPr lang="en-US" sz="1000" dirty="0"/>
              <a:t>: Deep learning with </a:t>
            </a:r>
            <a:r>
              <a:rPr lang="en-US" sz="1000" dirty="0" err="1"/>
              <a:t>depthwise</a:t>
            </a:r>
            <a:r>
              <a:rPr lang="en-US" sz="1000" dirty="0"/>
              <a:t> separable convolutions. In </a:t>
            </a:r>
            <a:r>
              <a:rPr lang="en-US" sz="1000" i="1" dirty="0"/>
              <a:t>Proceedings of the IEEE conference on computer vision and pattern recognition</a:t>
            </a:r>
            <a:r>
              <a:rPr lang="en-US" sz="1000" dirty="0"/>
              <a:t>, pages 1251–1258, 2017.  </a:t>
            </a:r>
          </a:p>
          <a:p>
            <a:pPr marL="0" lvl="0" indent="0">
              <a:buNone/>
            </a:pPr>
            <a:r>
              <a:rPr lang="en-US" sz="1000" dirty="0"/>
              <a:t>[4]  Christopher Clark and Matt Gardner. Simple and effective multi-paragraph reading comprehension. </a:t>
            </a:r>
            <a:r>
              <a:rPr lang="en-US" sz="1000" i="1" dirty="0" err="1"/>
              <a:t>arXiv</a:t>
            </a:r>
            <a:r>
              <a:rPr lang="en-US" sz="1000" i="1" dirty="0"/>
              <a:t> preprint arXiv:1710.10723</a:t>
            </a:r>
            <a:r>
              <a:rPr lang="en-US" sz="1000" dirty="0"/>
              <a:t>, 2017.  </a:t>
            </a:r>
          </a:p>
          <a:p>
            <a:pPr marL="0" lvl="0" indent="0">
              <a:buNone/>
            </a:pPr>
            <a:r>
              <a:rPr lang="en-US" sz="1000" dirty="0"/>
              <a:t>[5]  </a:t>
            </a:r>
            <a:r>
              <a:rPr lang="en-US" sz="1000" dirty="0" err="1"/>
              <a:t>ZihangDai</a:t>
            </a:r>
            <a:r>
              <a:rPr lang="en-US" sz="1000" dirty="0"/>
              <a:t>*,</a:t>
            </a:r>
            <a:r>
              <a:rPr lang="en-US" sz="1000" dirty="0" err="1"/>
              <a:t>ZhilinYang</a:t>
            </a:r>
            <a:r>
              <a:rPr lang="en-US" sz="1000" dirty="0"/>
              <a:t>*,</a:t>
            </a:r>
            <a:r>
              <a:rPr lang="en-US" sz="1000" dirty="0" err="1"/>
              <a:t>YimingYang,WilliamW.Cohen,JaimeCarbonell,QuocV.Le,andRuslan</a:t>
            </a:r>
            <a:r>
              <a:rPr lang="en-US" sz="1000" dirty="0"/>
              <a:t> </a:t>
            </a:r>
            <a:r>
              <a:rPr lang="en-US" sz="1000" dirty="0" err="1"/>
              <a:t>Salakhutdinov</a:t>
            </a:r>
            <a:r>
              <a:rPr lang="en-US" sz="1000" dirty="0"/>
              <a:t>. Transformer-XL: Language modeling with longer-term dependency, 2019.  </a:t>
            </a:r>
          </a:p>
          <a:p>
            <a:pPr marL="0" lvl="0" indent="0">
              <a:buNone/>
            </a:pPr>
            <a:r>
              <a:rPr lang="en-US" sz="1000" dirty="0"/>
              <a:t>[6]  Jacob Devlin, Ming-Wei Chang, Kenton Lee, and Kristina </a:t>
            </a:r>
            <a:r>
              <a:rPr lang="en-US" sz="1000" dirty="0" err="1"/>
              <a:t>Toutanova</a:t>
            </a:r>
            <a:r>
              <a:rPr lang="en-US" sz="1000" dirty="0"/>
              <a:t>. Bert: Pre-training of deep bidirectional transformers for language understanding. </a:t>
            </a:r>
            <a:r>
              <a:rPr lang="en-US" sz="1000" i="1" dirty="0" err="1"/>
              <a:t>arXiv</a:t>
            </a:r>
            <a:r>
              <a:rPr lang="en-US" sz="1000" i="1" dirty="0"/>
              <a:t> preprint arXiv:1810.04805</a:t>
            </a:r>
            <a:r>
              <a:rPr lang="en-US" sz="1000" dirty="0"/>
              <a:t>, 2018.  </a:t>
            </a:r>
          </a:p>
          <a:p>
            <a:pPr marL="0" lvl="0" indent="0">
              <a:buNone/>
            </a:pPr>
            <a:r>
              <a:rPr lang="en-US" sz="1000" dirty="0"/>
              <a:t>[7]  </a:t>
            </a:r>
            <a:r>
              <a:rPr lang="en-US" sz="1000" dirty="0" err="1"/>
              <a:t>Minghao</a:t>
            </a:r>
            <a:r>
              <a:rPr lang="en-US" sz="1000" dirty="0"/>
              <a:t> Hu, </a:t>
            </a:r>
            <a:r>
              <a:rPr lang="en-US" sz="1000" dirty="0" err="1"/>
              <a:t>Yuxing</a:t>
            </a:r>
            <a:r>
              <a:rPr lang="en-US" sz="1000" dirty="0"/>
              <a:t> </a:t>
            </a:r>
            <a:r>
              <a:rPr lang="en-US" sz="1000" dirty="0" err="1"/>
              <a:t>Peng</a:t>
            </a:r>
            <a:r>
              <a:rPr lang="en-US" sz="1000" dirty="0"/>
              <a:t>, Zhen Huang, Nan Yang, Ming Zhou, et al. Read+ verify: Machine reading comprehension with unanswerable questions. </a:t>
            </a:r>
            <a:r>
              <a:rPr lang="en-US" sz="1000" i="1" dirty="0" err="1"/>
              <a:t>arXiv</a:t>
            </a:r>
            <a:r>
              <a:rPr lang="en-US" sz="1000" i="1" dirty="0"/>
              <a:t> preprint arXiv:1808.05759</a:t>
            </a:r>
            <a:r>
              <a:rPr lang="en-US" sz="1000" dirty="0"/>
              <a:t>, 2018.  </a:t>
            </a:r>
          </a:p>
          <a:p>
            <a:pPr marL="0" lvl="0" indent="0">
              <a:buNone/>
            </a:pPr>
            <a:r>
              <a:rPr lang="en-US" sz="1000" dirty="0"/>
              <a:t>[8]  Yoon Kim. Convolutional neural networks for sentence classification. </a:t>
            </a:r>
            <a:r>
              <a:rPr lang="en-US" sz="1000" i="1" dirty="0" err="1"/>
              <a:t>arXiv</a:t>
            </a:r>
            <a:r>
              <a:rPr lang="en-US" sz="1000" i="1" dirty="0"/>
              <a:t> preprint arXiv:1408.5882</a:t>
            </a:r>
            <a:r>
              <a:rPr lang="en-US" sz="1000" dirty="0"/>
              <a:t>, 2014.  </a:t>
            </a:r>
          </a:p>
          <a:p>
            <a:pPr marL="0" lvl="0" indent="0">
              <a:buNone/>
            </a:pPr>
            <a:r>
              <a:rPr lang="en-US" sz="1000" dirty="0"/>
              <a:t>[9]  Jeffrey Pennington, Richard </a:t>
            </a:r>
            <a:r>
              <a:rPr lang="en-US" sz="1000" dirty="0" err="1"/>
              <a:t>Socher</a:t>
            </a:r>
            <a:r>
              <a:rPr lang="en-US" sz="1000" dirty="0"/>
              <a:t>, and Christopher Manning. Glove: Global vectors for word representation. In </a:t>
            </a:r>
            <a:r>
              <a:rPr lang="en-US" sz="1000" i="1" dirty="0"/>
              <a:t>Proceedings of the 2014 conference on empirical methods in natural language processing (EMNLP)</a:t>
            </a:r>
            <a:r>
              <a:rPr lang="en-US" sz="1000" dirty="0"/>
              <a:t>, pages 1532–1543, 2014.  </a:t>
            </a:r>
          </a:p>
          <a:p>
            <a:pPr marL="0" lvl="0" indent="0">
              <a:buNone/>
            </a:pPr>
            <a:r>
              <a:rPr lang="en-US" sz="1000" dirty="0"/>
              <a:t>[10]  MatthewEPeters,MarkNeumann,MohitIyyer,MattGardner,ChristopherClark,KentonLee,andLuke </a:t>
            </a:r>
            <a:r>
              <a:rPr lang="en-US" sz="1000" dirty="0" err="1"/>
              <a:t>Zettlemoyer</a:t>
            </a:r>
            <a:r>
              <a:rPr lang="en-US" sz="1000" dirty="0"/>
              <a:t>. Deep contextualized word representations. </a:t>
            </a:r>
            <a:r>
              <a:rPr lang="en-US" sz="1000" i="1" dirty="0" err="1"/>
              <a:t>arXiv</a:t>
            </a:r>
            <a:r>
              <a:rPr lang="en-US" sz="1000" i="1" dirty="0"/>
              <a:t> preprint arXiv:1802.05365</a:t>
            </a:r>
            <a:r>
              <a:rPr lang="en-US" sz="1000" dirty="0"/>
              <a:t>, 2018.  </a:t>
            </a:r>
          </a:p>
          <a:p>
            <a:pPr marL="0" lvl="0" indent="0">
              <a:buNone/>
            </a:pPr>
            <a:r>
              <a:rPr lang="en-US" sz="1000" dirty="0"/>
              <a:t>[11]  </a:t>
            </a:r>
            <a:r>
              <a:rPr lang="en-US" sz="1000" dirty="0" err="1"/>
              <a:t>Pranav</a:t>
            </a:r>
            <a:r>
              <a:rPr lang="en-US" sz="1000" dirty="0"/>
              <a:t> </a:t>
            </a:r>
            <a:r>
              <a:rPr lang="en-US" sz="1000" dirty="0" err="1"/>
              <a:t>Rajpurkar</a:t>
            </a:r>
            <a:r>
              <a:rPr lang="en-US" sz="1000" dirty="0"/>
              <a:t>, Robin </a:t>
            </a:r>
            <a:r>
              <a:rPr lang="en-US" sz="1000" dirty="0" err="1"/>
              <a:t>Jia</a:t>
            </a:r>
            <a:r>
              <a:rPr lang="en-US" sz="1000" dirty="0"/>
              <a:t>, and Percy Liang. Know what you don’t know: Unanswerable questions for squad. </a:t>
            </a:r>
            <a:r>
              <a:rPr lang="en-US" sz="1000" i="1" dirty="0" err="1"/>
              <a:t>arXiv</a:t>
            </a:r>
            <a:r>
              <a:rPr lang="en-US" sz="1000" i="1" dirty="0"/>
              <a:t> preprint arXiv:1806.03822</a:t>
            </a:r>
            <a:r>
              <a:rPr lang="en-US" sz="1000" dirty="0"/>
              <a:t>, 2018.  </a:t>
            </a:r>
          </a:p>
          <a:p>
            <a:pPr marL="0" lvl="0" indent="0">
              <a:buNone/>
            </a:pPr>
            <a:r>
              <a:rPr lang="en-US" sz="1000" dirty="0"/>
              <a:t>[12]  </a:t>
            </a:r>
            <a:r>
              <a:rPr lang="en-US" sz="1000" dirty="0" err="1"/>
              <a:t>Pranav</a:t>
            </a:r>
            <a:r>
              <a:rPr lang="en-US" sz="1000" dirty="0"/>
              <a:t> </a:t>
            </a:r>
            <a:r>
              <a:rPr lang="en-US" sz="1000" dirty="0" err="1"/>
              <a:t>Rajpurkar</a:t>
            </a:r>
            <a:r>
              <a:rPr lang="en-US" sz="1000" dirty="0"/>
              <a:t>, </a:t>
            </a:r>
            <a:r>
              <a:rPr lang="en-US" sz="1000" dirty="0" err="1"/>
              <a:t>Jian</a:t>
            </a:r>
            <a:r>
              <a:rPr lang="en-US" sz="1000" dirty="0"/>
              <a:t> Zhang, Konstantin </a:t>
            </a:r>
            <a:r>
              <a:rPr lang="en-US" sz="1000" dirty="0" err="1"/>
              <a:t>Lopyrev</a:t>
            </a:r>
            <a:r>
              <a:rPr lang="en-US" sz="1000" dirty="0"/>
              <a:t>, and Percy Liang. Squad: 100,000+ questions for machine comprehension of text. </a:t>
            </a:r>
            <a:r>
              <a:rPr lang="en-US" sz="1000" i="1" dirty="0" err="1"/>
              <a:t>arXiv</a:t>
            </a:r>
            <a:r>
              <a:rPr lang="en-US" sz="1000" i="1" dirty="0"/>
              <a:t> preprint arXiv:1606.05250</a:t>
            </a:r>
            <a:r>
              <a:rPr lang="en-US" sz="1000" dirty="0"/>
              <a:t>, 2016.  </a:t>
            </a:r>
          </a:p>
          <a:p>
            <a:pPr marL="0" lvl="0" indent="0">
              <a:buNone/>
            </a:pPr>
            <a:r>
              <a:rPr lang="en-US" sz="1000" dirty="0"/>
              <a:t>[13]  </a:t>
            </a:r>
            <a:r>
              <a:rPr lang="en-US" sz="1000" dirty="0" err="1"/>
              <a:t>Minjoon</a:t>
            </a:r>
            <a:r>
              <a:rPr lang="en-US" sz="1000" dirty="0"/>
              <a:t> </a:t>
            </a:r>
            <a:r>
              <a:rPr lang="en-US" sz="1000" dirty="0" err="1"/>
              <a:t>Seo</a:t>
            </a:r>
            <a:r>
              <a:rPr lang="en-US" sz="1000" dirty="0"/>
              <a:t>, </a:t>
            </a:r>
            <a:r>
              <a:rPr lang="en-US" sz="1000" dirty="0" err="1"/>
              <a:t>Aniruddha</a:t>
            </a:r>
            <a:r>
              <a:rPr lang="en-US" sz="1000" dirty="0"/>
              <a:t> </a:t>
            </a:r>
            <a:r>
              <a:rPr lang="en-US" sz="1000" dirty="0" err="1"/>
              <a:t>Kembhavi</a:t>
            </a:r>
            <a:r>
              <a:rPr lang="en-US" sz="1000" dirty="0"/>
              <a:t>, Ali </a:t>
            </a:r>
            <a:r>
              <a:rPr lang="en-US" sz="1000" dirty="0" err="1"/>
              <a:t>Farhadi</a:t>
            </a:r>
            <a:r>
              <a:rPr lang="en-US" sz="1000" dirty="0"/>
              <a:t>, and </a:t>
            </a:r>
            <a:r>
              <a:rPr lang="en-US" sz="1000" dirty="0" err="1"/>
              <a:t>Hannaneh</a:t>
            </a:r>
            <a:r>
              <a:rPr lang="en-US" sz="1000" dirty="0"/>
              <a:t> </a:t>
            </a:r>
            <a:r>
              <a:rPr lang="en-US" sz="1000" dirty="0" err="1"/>
              <a:t>Hajishirzi</a:t>
            </a:r>
            <a:r>
              <a:rPr lang="en-US" sz="1000" dirty="0"/>
              <a:t>. Bidirectional attention flow for machine comprehension. </a:t>
            </a:r>
            <a:r>
              <a:rPr lang="en-US" sz="1000" i="1" dirty="0" err="1"/>
              <a:t>arXiv</a:t>
            </a:r>
            <a:r>
              <a:rPr lang="en-US" sz="1000" i="1" dirty="0"/>
              <a:t> preprint arXiv:1611.01603</a:t>
            </a:r>
            <a:r>
              <a:rPr lang="en-US" sz="1000" dirty="0"/>
              <a:t>, 2016.  </a:t>
            </a:r>
          </a:p>
          <a:p>
            <a:pPr marL="0" lvl="0" indent="0">
              <a:buNone/>
            </a:pPr>
            <a:r>
              <a:rPr lang="en-US" sz="1000" dirty="0"/>
              <a:t>[14]  </a:t>
            </a:r>
            <a:r>
              <a:rPr lang="en-US" sz="1000" dirty="0" err="1"/>
              <a:t>Rupesh</a:t>
            </a:r>
            <a:r>
              <a:rPr lang="en-US" sz="1000" dirty="0"/>
              <a:t> Kumar </a:t>
            </a:r>
            <a:r>
              <a:rPr lang="en-US" sz="1000" dirty="0" err="1"/>
              <a:t>Srivastava</a:t>
            </a:r>
            <a:r>
              <a:rPr lang="en-US" sz="1000" dirty="0"/>
              <a:t>, Klaus </a:t>
            </a:r>
            <a:r>
              <a:rPr lang="en-US" sz="1000" dirty="0" err="1"/>
              <a:t>Greff</a:t>
            </a:r>
            <a:r>
              <a:rPr lang="en-US" sz="1000" dirty="0"/>
              <a:t>, and Jürgen </a:t>
            </a:r>
            <a:r>
              <a:rPr lang="en-US" sz="1000" dirty="0" err="1"/>
              <a:t>Schmidhuber</a:t>
            </a:r>
            <a:r>
              <a:rPr lang="en-US" sz="1000" dirty="0"/>
              <a:t>. Highway networks. </a:t>
            </a:r>
            <a:r>
              <a:rPr lang="en-US" sz="1000" i="1" dirty="0" err="1"/>
              <a:t>arXiv</a:t>
            </a:r>
            <a:r>
              <a:rPr lang="en-US" sz="1000" i="1" dirty="0"/>
              <a:t> preprint arXiv:1505.00387</a:t>
            </a:r>
            <a:r>
              <a:rPr lang="en-US" sz="1000" dirty="0"/>
              <a:t>, 2015.  </a:t>
            </a:r>
          </a:p>
          <a:p>
            <a:pPr marL="0" lvl="0" indent="0">
              <a:buNone/>
            </a:pPr>
            <a:r>
              <a:rPr lang="en-US" sz="1000" dirty="0"/>
              <a:t>[15]  </a:t>
            </a:r>
            <a:r>
              <a:rPr lang="en-US" sz="1000" dirty="0" err="1"/>
              <a:t>Saku</a:t>
            </a:r>
            <a:r>
              <a:rPr lang="en-US" sz="1000" dirty="0"/>
              <a:t> Sugawara, Yusuke Kido, </a:t>
            </a:r>
            <a:r>
              <a:rPr lang="en-US" sz="1000" dirty="0" err="1"/>
              <a:t>Hikaru</a:t>
            </a:r>
            <a:r>
              <a:rPr lang="en-US" sz="1000" dirty="0"/>
              <a:t> </a:t>
            </a:r>
            <a:r>
              <a:rPr lang="en-US" sz="1000" dirty="0" err="1"/>
              <a:t>Yokono</a:t>
            </a:r>
            <a:r>
              <a:rPr lang="en-US" sz="1000" dirty="0"/>
              <a:t>, and Akiko </a:t>
            </a:r>
            <a:r>
              <a:rPr lang="en-US" sz="1000" dirty="0" err="1"/>
              <a:t>Aizawa</a:t>
            </a:r>
            <a:r>
              <a:rPr lang="en-US" sz="1000" dirty="0"/>
              <a:t>. Evaluation metrics for machine reading comprehension: Prerequisite skills and readability. In </a:t>
            </a:r>
            <a:r>
              <a:rPr lang="en-US" sz="1000" i="1" dirty="0"/>
              <a:t>Proceedings of the 55th Annual Meeting of the Association for Computational Linguistics (Volume 1: Long Papers)</a:t>
            </a:r>
            <a:r>
              <a:rPr lang="en-US" sz="1000" dirty="0"/>
              <a:t>, volume 1, pages 806–817, 2017.  </a:t>
            </a:r>
          </a:p>
          <a:p>
            <a:pPr marL="0" lvl="0" indent="0">
              <a:buNone/>
            </a:pPr>
            <a:r>
              <a:rPr lang="en-US" sz="1000" dirty="0"/>
              <a:t>[16]  Simon </a:t>
            </a:r>
            <a:r>
              <a:rPr lang="en-US" sz="1000" dirty="0" err="1"/>
              <a:t>Šuster</a:t>
            </a:r>
            <a:r>
              <a:rPr lang="en-US" sz="1000" dirty="0"/>
              <a:t> and Walter </a:t>
            </a:r>
            <a:r>
              <a:rPr lang="en-US" sz="1000" dirty="0" err="1"/>
              <a:t>Daelemans</a:t>
            </a:r>
            <a:r>
              <a:rPr lang="en-US" sz="1000" dirty="0"/>
              <a:t>. </a:t>
            </a:r>
            <a:r>
              <a:rPr lang="en-US" sz="1000" dirty="0" err="1"/>
              <a:t>Clicr</a:t>
            </a:r>
            <a:r>
              <a:rPr lang="en-US" sz="1000" dirty="0"/>
              <a:t>: a dataset of clinical case reports for machine reading comprehension. </a:t>
            </a:r>
            <a:r>
              <a:rPr lang="en-US" sz="1000" i="1" dirty="0" err="1"/>
              <a:t>arXiv</a:t>
            </a:r>
            <a:r>
              <a:rPr lang="en-US" sz="1000" i="1" dirty="0"/>
              <a:t> preprint arXiv:1803.09720</a:t>
            </a:r>
            <a:r>
              <a:rPr lang="en-US" sz="1000" dirty="0"/>
              <a:t>, 2018.  </a:t>
            </a:r>
          </a:p>
          <a:p>
            <a:pPr marL="0" lvl="0" indent="0">
              <a:buNone/>
            </a:pPr>
            <a:r>
              <a:rPr lang="en-US" sz="1000" dirty="0"/>
              <a:t>[17]  </a:t>
            </a:r>
            <a:r>
              <a:rPr lang="en-US" sz="1000" dirty="0" err="1"/>
              <a:t>Ashish</a:t>
            </a:r>
            <a:r>
              <a:rPr lang="en-US" sz="1000" dirty="0"/>
              <a:t> </a:t>
            </a:r>
            <a:r>
              <a:rPr lang="en-US" sz="1000" dirty="0" err="1"/>
              <a:t>Vaswani</a:t>
            </a:r>
            <a:r>
              <a:rPr lang="en-US" sz="1000" dirty="0"/>
              <a:t>, Noam </a:t>
            </a:r>
            <a:r>
              <a:rPr lang="en-US" sz="1000" dirty="0" err="1"/>
              <a:t>Shazeer</a:t>
            </a:r>
            <a:r>
              <a:rPr lang="en-US" sz="1000" dirty="0"/>
              <a:t>, </a:t>
            </a:r>
            <a:r>
              <a:rPr lang="en-US" sz="1000" dirty="0" err="1"/>
              <a:t>Niki</a:t>
            </a:r>
            <a:r>
              <a:rPr lang="en-US" sz="1000" dirty="0"/>
              <a:t> </a:t>
            </a:r>
            <a:r>
              <a:rPr lang="en-US" sz="1000" dirty="0" err="1"/>
              <a:t>Parmar</a:t>
            </a:r>
            <a:r>
              <a:rPr lang="en-US" sz="1000" dirty="0"/>
              <a:t>, </a:t>
            </a:r>
            <a:r>
              <a:rPr lang="en-US" sz="1000" dirty="0" err="1"/>
              <a:t>Jakob</a:t>
            </a:r>
            <a:r>
              <a:rPr lang="en-US" sz="1000" dirty="0"/>
              <a:t> </a:t>
            </a:r>
            <a:r>
              <a:rPr lang="en-US" sz="1000" dirty="0" err="1"/>
              <a:t>Uszkoreit</a:t>
            </a:r>
            <a:r>
              <a:rPr lang="en-US" sz="1000" dirty="0"/>
              <a:t>, </a:t>
            </a:r>
            <a:r>
              <a:rPr lang="en-US" sz="1000" dirty="0" err="1"/>
              <a:t>Llion</a:t>
            </a:r>
            <a:r>
              <a:rPr lang="en-US" sz="1000" dirty="0"/>
              <a:t> Jones, Aidan N Gomez, </a:t>
            </a:r>
            <a:r>
              <a:rPr lang="en-US" sz="1000" dirty="0" err="1"/>
              <a:t>Łukasz</a:t>
            </a:r>
            <a:r>
              <a:rPr lang="en-US" sz="1000" dirty="0"/>
              <a:t> Kaiser, and </a:t>
            </a:r>
            <a:r>
              <a:rPr lang="en-US" sz="1000" dirty="0" err="1"/>
              <a:t>Illia</a:t>
            </a:r>
            <a:r>
              <a:rPr lang="en-US" sz="1000" dirty="0"/>
              <a:t> </a:t>
            </a:r>
            <a:r>
              <a:rPr lang="en-US" sz="1000" dirty="0" err="1"/>
              <a:t>Polosukhin</a:t>
            </a:r>
            <a:r>
              <a:rPr lang="en-US" sz="1000" dirty="0"/>
              <a:t>. Attention is all you need. In </a:t>
            </a:r>
            <a:r>
              <a:rPr lang="en-US" sz="1000" i="1" dirty="0"/>
              <a:t>Advances in Neural Information Processing Systems</a:t>
            </a:r>
            <a:r>
              <a:rPr lang="en-US" sz="1000" dirty="0"/>
              <a:t>, pages 5998–6008, 2017.  </a:t>
            </a:r>
          </a:p>
          <a:p>
            <a:pPr marL="0" lvl="0" indent="0">
              <a:buNone/>
            </a:pPr>
            <a:r>
              <a:rPr lang="en-US" sz="1000" dirty="0"/>
              <a:t>[18]  </a:t>
            </a:r>
            <a:r>
              <a:rPr lang="en-US" sz="1000" dirty="0" err="1"/>
              <a:t>Shuohang</a:t>
            </a:r>
            <a:r>
              <a:rPr lang="en-US" sz="1000" dirty="0"/>
              <a:t> Wang and Jing Jiang. Machine comprehension using match-</a:t>
            </a:r>
            <a:r>
              <a:rPr lang="en-US" sz="1000" dirty="0" err="1"/>
              <a:t>lstm</a:t>
            </a:r>
            <a:r>
              <a:rPr lang="en-US" sz="1000" dirty="0"/>
              <a:t> and answer pointer. </a:t>
            </a:r>
            <a:r>
              <a:rPr lang="en-US" sz="1000" i="1" dirty="0" err="1"/>
              <a:t>arXiv</a:t>
            </a:r>
            <a:r>
              <a:rPr lang="en-US" sz="1000" i="1" dirty="0"/>
              <a:t> preprint arXiv:1608.07905</a:t>
            </a:r>
            <a:r>
              <a:rPr lang="en-US" sz="1000" dirty="0"/>
              <a:t>, 2016.  </a:t>
            </a:r>
          </a:p>
          <a:p>
            <a:pPr marL="0" lvl="0" indent="0">
              <a:buNone/>
            </a:pPr>
            <a:r>
              <a:rPr lang="en-US" sz="1000" dirty="0"/>
              <a:t>[19]  </a:t>
            </a:r>
            <a:r>
              <a:rPr lang="en-US" sz="1000" dirty="0" err="1"/>
              <a:t>Wenhui</a:t>
            </a:r>
            <a:r>
              <a:rPr lang="en-US" sz="1000" dirty="0"/>
              <a:t> Wang, Nan Yang, </a:t>
            </a:r>
            <a:r>
              <a:rPr lang="en-US" sz="1000" dirty="0" err="1"/>
              <a:t>Furu</a:t>
            </a:r>
            <a:r>
              <a:rPr lang="en-US" sz="1000" dirty="0"/>
              <a:t> Wei, </a:t>
            </a:r>
            <a:r>
              <a:rPr lang="en-US" sz="1000" dirty="0" err="1"/>
              <a:t>Baobao</a:t>
            </a:r>
            <a:r>
              <a:rPr lang="en-US" sz="1000" dirty="0"/>
              <a:t> Chang, and Ming Zhou. Gated self-matching networks for reading comprehension and question answering. In </a:t>
            </a:r>
            <a:r>
              <a:rPr lang="en-US" sz="1000" i="1" dirty="0"/>
              <a:t>Proceedings of the 55th Annual Meeting of the Association for Computational Linguistics (Volume 1: Long Papers)</a:t>
            </a:r>
            <a:r>
              <a:rPr lang="en-US" sz="1000" dirty="0"/>
              <a:t>, volume 1, pages 189–198, 2017.  </a:t>
            </a:r>
          </a:p>
          <a:p>
            <a:pPr marL="0" indent="0">
              <a:buNone/>
            </a:pPr>
            <a:r>
              <a:rPr lang="en-US" sz="1000" dirty="0"/>
              <a:t>[20] Dirk </a:t>
            </a:r>
            <a:r>
              <a:rPr lang="en-US" sz="1000" dirty="0" err="1"/>
              <a:t>Weissenborn</a:t>
            </a:r>
            <a:r>
              <a:rPr lang="en-US" sz="1000" dirty="0"/>
              <a:t>, Georg Wiese, and Laura </a:t>
            </a:r>
            <a:r>
              <a:rPr lang="en-US" sz="1000" dirty="0" err="1"/>
              <a:t>Seiffe</a:t>
            </a:r>
            <a:r>
              <a:rPr lang="en-US" sz="1000" dirty="0"/>
              <a:t>. Making neural </a:t>
            </a:r>
            <a:r>
              <a:rPr lang="en-US" sz="1000" dirty="0" err="1"/>
              <a:t>qa</a:t>
            </a:r>
            <a:r>
              <a:rPr lang="en-US" sz="1000" dirty="0"/>
              <a:t> as simple as possible but not simpler. </a:t>
            </a:r>
            <a:r>
              <a:rPr lang="en-US" sz="1000" i="1" dirty="0" err="1"/>
              <a:t>arXiv</a:t>
            </a:r>
            <a:r>
              <a:rPr lang="en-US" sz="1000" i="1" dirty="0"/>
              <a:t> preprint arXiv:1703.04816</a:t>
            </a:r>
            <a:r>
              <a:rPr lang="en-US" sz="1000" dirty="0"/>
              <a:t>, 2017. </a:t>
            </a:r>
          </a:p>
          <a:p>
            <a:pPr marL="0" indent="0">
              <a:buNone/>
            </a:pPr>
            <a:r>
              <a:rPr lang="en-US" sz="1000" dirty="0"/>
              <a:t>[21] AdamsWeiYu,DavidDohan,Minh-ThangLuong,RuiZhao,KaiChen,MohammadNorouzi,andQuocV Le. </a:t>
            </a:r>
            <a:r>
              <a:rPr lang="en-US" sz="1000" dirty="0" err="1"/>
              <a:t>Qanet</a:t>
            </a:r>
            <a:r>
              <a:rPr lang="en-US" sz="1000" dirty="0"/>
              <a:t>: Combining local convolution with global self-attention for reading comprehension. </a:t>
            </a:r>
            <a:r>
              <a:rPr lang="en-US" sz="1000" i="1" dirty="0" err="1"/>
              <a:t>arXiv</a:t>
            </a:r>
            <a:r>
              <a:rPr lang="en-US" sz="1000" i="1" dirty="0"/>
              <a:t> preprint arXiv:1804.09541</a:t>
            </a:r>
            <a:r>
              <a:rPr lang="en-US" sz="1000" dirty="0"/>
              <a:t>, 2018. </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pPr marL="0" indent="0">
              <a:buNone/>
            </a:pPr>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p:txBody>
      </p:sp>
      <p:sp>
        <p:nvSpPr>
          <p:cNvPr id="4" name="Date Placeholder 3"/>
          <p:cNvSpPr>
            <a:spLocks noGrp="1"/>
          </p:cNvSpPr>
          <p:nvPr>
            <p:ph type="dt" sz="half" idx="10"/>
          </p:nvPr>
        </p:nvSpPr>
        <p:spPr/>
        <p:txBody>
          <a:bodyPr/>
          <a:lstStyle/>
          <a:p>
            <a:r>
              <a:rPr lang="en-US"/>
              <a:t>CS224n  2019</a:t>
            </a:r>
          </a:p>
        </p:txBody>
      </p:sp>
      <p:sp>
        <p:nvSpPr>
          <p:cNvPr id="5" name="Slide Number Placeholder 4"/>
          <p:cNvSpPr>
            <a:spLocks noGrp="1"/>
          </p:cNvSpPr>
          <p:nvPr>
            <p:ph type="sldNum" sz="quarter" idx="12"/>
          </p:nvPr>
        </p:nvSpPr>
        <p:spPr/>
        <p:txBody>
          <a:bodyPr/>
          <a:lstStyle/>
          <a:p>
            <a:fld id="{E0682B63-ACC8-4F43-816C-2577C928C972}" type="slidenum">
              <a:rPr lang="en-US" smtClean="0"/>
              <a:t>13</a:t>
            </a:fld>
            <a:endParaRPr lang="en-US" dirty="0"/>
          </a:p>
        </p:txBody>
      </p:sp>
      <p:sp>
        <p:nvSpPr>
          <p:cNvPr id="6" name="Footer Placeholder 5"/>
          <p:cNvSpPr>
            <a:spLocks noGrp="1"/>
          </p:cNvSpPr>
          <p:nvPr>
            <p:ph type="ftr" sz="quarter" idx="3"/>
          </p:nvPr>
        </p:nvSpPr>
        <p:spPr/>
        <p:txBody>
          <a:bodyPr/>
          <a:lstStyle/>
          <a:p>
            <a:r>
              <a:rPr lang="en-US" sz="1000"/>
              <a:t>Evaluating QANet On SQUAD 2.0</a:t>
            </a:r>
            <a:br>
              <a:rPr lang="en-US" sz="1000"/>
            </a:br>
            <a:r>
              <a:rPr lang="en-US" sz="800"/>
              <a:t>Parthasarathy Suryanarayanan, Yash Mangilal Jain</a:t>
            </a:r>
          </a:p>
          <a:p>
            <a:endParaRPr lang="en-US" sz="800" dirty="0"/>
          </a:p>
        </p:txBody>
      </p:sp>
      <p:sp>
        <p:nvSpPr>
          <p:cNvPr id="9" name="Title 8">
            <a:extLst>
              <a:ext uri="{FF2B5EF4-FFF2-40B4-BE49-F238E27FC236}">
                <a16:creationId xmlns:a16="http://schemas.microsoft.com/office/drawing/2014/main" id="{78A89BF0-678F-6B4C-AA29-802AB668CAEE}"/>
              </a:ext>
            </a:extLst>
          </p:cNvPr>
          <p:cNvSpPr>
            <a:spLocks noGrp="1"/>
          </p:cNvSpPr>
          <p:nvPr>
            <p:ph type="title"/>
          </p:nvPr>
        </p:nvSpPr>
        <p:spPr>
          <a:xfrm>
            <a:off x="292944" y="0"/>
            <a:ext cx="10972800" cy="584382"/>
          </a:xfrm>
        </p:spPr>
        <p:txBody>
          <a:bodyPr>
            <a:normAutofit fontScale="90000"/>
          </a:bodyPr>
          <a:lstStyle/>
          <a:p>
            <a:pPr algn="l"/>
            <a:r>
              <a:rPr lang="en-US" dirty="0"/>
              <a:t>References</a:t>
            </a:r>
          </a:p>
        </p:txBody>
      </p:sp>
    </p:spTree>
    <p:extLst>
      <p:ext uri="{BB962C8B-B14F-4D97-AF65-F5344CB8AC3E}">
        <p14:creationId xmlns:p14="http://schemas.microsoft.com/office/powerpoint/2010/main" val="2140611523"/>
      </p:ext>
    </p:extLst>
  </p:cSld>
  <p:clrMapOvr>
    <a:masterClrMapping/>
  </p:clrMapOvr>
  <mc:AlternateContent xmlns:mc="http://schemas.openxmlformats.org/markup-compatibility/2006">
    <mc:Choice xmlns:p14="http://schemas.microsoft.com/office/powerpoint/2010/main" Requires="p14">
      <p:transition spd="slow" p14:dur="2000" advTm="206"/>
    </mc:Choice>
    <mc:Fallback>
      <p:transition spd="slow" advTm="20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CS224n  2019</a:t>
            </a:r>
          </a:p>
        </p:txBody>
      </p:sp>
      <p:sp>
        <p:nvSpPr>
          <p:cNvPr id="5" name="Slide Number Placeholder 4"/>
          <p:cNvSpPr>
            <a:spLocks noGrp="1"/>
          </p:cNvSpPr>
          <p:nvPr>
            <p:ph type="sldNum" sz="quarter" idx="12"/>
          </p:nvPr>
        </p:nvSpPr>
        <p:spPr/>
        <p:txBody>
          <a:bodyPr/>
          <a:lstStyle/>
          <a:p>
            <a:fld id="{E0682B63-ACC8-4F43-816C-2577C928C972}" type="slidenum">
              <a:rPr lang="en-US" smtClean="0"/>
              <a:t>14</a:t>
            </a:fld>
            <a:endParaRPr lang="en-US"/>
          </a:p>
        </p:txBody>
      </p:sp>
      <p:sp>
        <p:nvSpPr>
          <p:cNvPr id="6" name="Footer Placeholder 5"/>
          <p:cNvSpPr>
            <a:spLocks noGrp="1"/>
          </p:cNvSpPr>
          <p:nvPr>
            <p:ph type="ftr" sz="quarter" idx="3"/>
          </p:nvPr>
        </p:nvSpPr>
        <p:spPr/>
        <p:txBody>
          <a:bodyPr/>
          <a:lstStyle/>
          <a:p>
            <a:r>
              <a:rPr lang="en-US" sz="1000"/>
              <a:t>Evaluating QANet On SQUAD 2.0</a:t>
            </a:r>
            <a:br>
              <a:rPr lang="en-US" sz="1000"/>
            </a:br>
            <a:r>
              <a:rPr lang="en-US" sz="800"/>
              <a:t>Parthasarathy Suryanarayanan, Yash Mangilal Jain</a:t>
            </a:r>
          </a:p>
          <a:p>
            <a:endParaRPr lang="en-US" sz="800" dirty="0"/>
          </a:p>
        </p:txBody>
      </p:sp>
      <p:sp>
        <p:nvSpPr>
          <p:cNvPr id="2" name="TextBox 1">
            <a:extLst>
              <a:ext uri="{FF2B5EF4-FFF2-40B4-BE49-F238E27FC236}">
                <a16:creationId xmlns:a16="http://schemas.microsoft.com/office/drawing/2014/main" id="{2D870D0B-AEE8-C84E-96B6-2EE90556217F}"/>
              </a:ext>
            </a:extLst>
          </p:cNvPr>
          <p:cNvSpPr txBox="1"/>
          <p:nvPr/>
        </p:nvSpPr>
        <p:spPr>
          <a:xfrm>
            <a:off x="4946127" y="3075057"/>
            <a:ext cx="2318392" cy="707886"/>
          </a:xfrm>
          <a:prstGeom prst="rect">
            <a:avLst/>
          </a:prstGeom>
          <a:noFill/>
        </p:spPr>
        <p:txBody>
          <a:bodyPr wrap="none" rtlCol="0">
            <a:spAutoFit/>
          </a:bodyPr>
          <a:lstStyle/>
          <a:p>
            <a:r>
              <a:rPr lang="en-US" sz="4000" dirty="0"/>
              <a:t>Thank You</a:t>
            </a:r>
          </a:p>
        </p:txBody>
      </p:sp>
    </p:spTree>
    <p:extLst>
      <p:ext uri="{BB962C8B-B14F-4D97-AF65-F5344CB8AC3E}">
        <p14:creationId xmlns:p14="http://schemas.microsoft.com/office/powerpoint/2010/main" val="258061762"/>
      </p:ext>
    </p:extLst>
  </p:cSld>
  <p:clrMapOvr>
    <a:masterClrMapping/>
  </p:clrMapOvr>
  <mc:AlternateContent xmlns:mc="http://schemas.openxmlformats.org/markup-compatibility/2006">
    <mc:Choice xmlns:p14="http://schemas.microsoft.com/office/powerpoint/2010/main" Requires="p14">
      <p:transition spd="slow" p14:dur="2000" advTm="663"/>
    </mc:Choice>
    <mc:Fallback>
      <p:transition spd="slow" advTm="66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Agenda</a:t>
            </a:r>
          </a:p>
        </p:txBody>
      </p:sp>
      <p:sp>
        <p:nvSpPr>
          <p:cNvPr id="3" name="Content Placeholder 2"/>
          <p:cNvSpPr>
            <a:spLocks noGrp="1"/>
          </p:cNvSpPr>
          <p:nvPr>
            <p:ph idx="1"/>
          </p:nvPr>
        </p:nvSpPr>
        <p:spPr>
          <a:xfrm>
            <a:off x="580103" y="685801"/>
            <a:ext cx="11002298" cy="5508522"/>
          </a:xfrm>
        </p:spPr>
        <p:txBody>
          <a:bodyPr>
            <a:normAutofit lnSpcReduction="10000"/>
          </a:bodyPr>
          <a:lstStyle/>
          <a:p>
            <a:r>
              <a:rPr lang="en-US" dirty="0"/>
              <a:t>Problem</a:t>
            </a:r>
          </a:p>
          <a:p>
            <a:pPr lvl="1"/>
            <a:r>
              <a:rPr lang="en-US" dirty="0"/>
              <a:t>Machine reading comprehension and question answering</a:t>
            </a:r>
          </a:p>
          <a:p>
            <a:pPr lvl="1"/>
            <a:r>
              <a:rPr lang="en-US" dirty="0"/>
              <a:t>Answerability challenges</a:t>
            </a:r>
          </a:p>
          <a:p>
            <a:pPr lvl="1"/>
            <a:r>
              <a:rPr lang="en-US" dirty="0"/>
              <a:t>SQUAD dataset</a:t>
            </a:r>
          </a:p>
          <a:p>
            <a:r>
              <a:rPr lang="en-US" dirty="0"/>
              <a:t>Approach</a:t>
            </a:r>
          </a:p>
          <a:p>
            <a:pPr lvl="1"/>
            <a:r>
              <a:rPr lang="en-US" dirty="0"/>
              <a:t>QANet</a:t>
            </a:r>
          </a:p>
          <a:p>
            <a:r>
              <a:rPr lang="en-US" dirty="0"/>
              <a:t>Results</a:t>
            </a:r>
          </a:p>
          <a:p>
            <a:r>
              <a:rPr lang="en-US" dirty="0"/>
              <a:t>Analysis</a:t>
            </a:r>
          </a:p>
          <a:p>
            <a:r>
              <a:rPr lang="en-US" dirty="0"/>
              <a:t>Conclusions</a:t>
            </a:r>
          </a:p>
          <a:p>
            <a:r>
              <a:rPr lang="en-US" dirty="0"/>
              <a:t>References</a:t>
            </a:r>
          </a:p>
        </p:txBody>
      </p:sp>
      <p:sp>
        <p:nvSpPr>
          <p:cNvPr id="4" name="Date Placeholder 3"/>
          <p:cNvSpPr>
            <a:spLocks noGrp="1"/>
          </p:cNvSpPr>
          <p:nvPr>
            <p:ph type="dt" sz="half" idx="10"/>
          </p:nvPr>
        </p:nvSpPr>
        <p:spPr/>
        <p:txBody>
          <a:bodyPr/>
          <a:lstStyle/>
          <a:p>
            <a:r>
              <a:rPr lang="en-US"/>
              <a:t>CS224n  2019</a:t>
            </a:r>
          </a:p>
        </p:txBody>
      </p:sp>
      <p:sp>
        <p:nvSpPr>
          <p:cNvPr id="5" name="Slide Number Placeholder 4"/>
          <p:cNvSpPr>
            <a:spLocks noGrp="1"/>
          </p:cNvSpPr>
          <p:nvPr>
            <p:ph type="sldNum" sz="quarter" idx="12"/>
          </p:nvPr>
        </p:nvSpPr>
        <p:spPr/>
        <p:txBody>
          <a:bodyPr/>
          <a:lstStyle/>
          <a:p>
            <a:fld id="{E0682B63-ACC8-4F43-816C-2577C928C972}" type="slidenum">
              <a:rPr lang="en-US" smtClean="0"/>
              <a:t>2</a:t>
            </a:fld>
            <a:endParaRPr lang="en-US"/>
          </a:p>
        </p:txBody>
      </p:sp>
      <p:sp>
        <p:nvSpPr>
          <p:cNvPr id="6" name="Footer Placeholder 5"/>
          <p:cNvSpPr>
            <a:spLocks noGrp="1"/>
          </p:cNvSpPr>
          <p:nvPr>
            <p:ph type="ftr" sz="quarter" idx="3"/>
          </p:nvPr>
        </p:nvSpPr>
        <p:spPr/>
        <p:txBody>
          <a:bodyPr/>
          <a:lstStyle/>
          <a:p>
            <a:r>
              <a:rPr lang="en-US" sz="1000"/>
              <a:t>Evaluating QANet On SQUAD 2.0</a:t>
            </a:r>
            <a:br>
              <a:rPr lang="en-US" sz="1000"/>
            </a:br>
            <a:r>
              <a:rPr lang="en-US" sz="800"/>
              <a:t>Parthasarathy Suryanarayanan, Yash Mangilal Jain</a:t>
            </a:r>
          </a:p>
          <a:p>
            <a:endParaRPr lang="en-US" sz="800" dirty="0"/>
          </a:p>
        </p:txBody>
      </p:sp>
    </p:spTree>
    <p:extLst>
      <p:ext uri="{BB962C8B-B14F-4D97-AF65-F5344CB8AC3E}">
        <p14:creationId xmlns:p14="http://schemas.microsoft.com/office/powerpoint/2010/main" val="2040695926"/>
      </p:ext>
    </p:extLst>
  </p:cSld>
  <p:clrMapOvr>
    <a:masterClrMapping/>
  </p:clrMapOvr>
  <mc:AlternateContent xmlns:mc="http://schemas.openxmlformats.org/markup-compatibility/2006">
    <mc:Choice xmlns:p14="http://schemas.microsoft.com/office/powerpoint/2010/main" Requires="p14">
      <p:transition spd="slow" p14:dur="2000" advTm="7769"/>
    </mc:Choice>
    <mc:Fallback>
      <p:transition spd="slow" advTm="776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44670"/>
          </a:xfrm>
        </p:spPr>
        <p:txBody>
          <a:bodyPr>
            <a:normAutofit fontScale="90000"/>
          </a:bodyPr>
          <a:lstStyle/>
          <a:p>
            <a:pPr algn="l"/>
            <a:r>
              <a:rPr lang="en-US" dirty="0"/>
              <a:t>Machine reading comprehension and question answering</a:t>
            </a:r>
          </a:p>
        </p:txBody>
      </p:sp>
      <p:sp>
        <p:nvSpPr>
          <p:cNvPr id="4" name="Date Placeholder 3"/>
          <p:cNvSpPr>
            <a:spLocks noGrp="1"/>
          </p:cNvSpPr>
          <p:nvPr>
            <p:ph type="dt" sz="half" idx="10"/>
          </p:nvPr>
        </p:nvSpPr>
        <p:spPr/>
        <p:txBody>
          <a:bodyPr/>
          <a:lstStyle/>
          <a:p>
            <a:r>
              <a:rPr lang="en-US"/>
              <a:t>CS224n  2019</a:t>
            </a:r>
          </a:p>
        </p:txBody>
      </p:sp>
      <p:sp>
        <p:nvSpPr>
          <p:cNvPr id="5" name="Slide Number Placeholder 4"/>
          <p:cNvSpPr>
            <a:spLocks noGrp="1"/>
          </p:cNvSpPr>
          <p:nvPr>
            <p:ph type="sldNum" sz="quarter" idx="12"/>
          </p:nvPr>
        </p:nvSpPr>
        <p:spPr/>
        <p:txBody>
          <a:bodyPr/>
          <a:lstStyle/>
          <a:p>
            <a:fld id="{E0682B63-ACC8-4F43-816C-2577C928C972}" type="slidenum">
              <a:rPr lang="en-US" smtClean="0"/>
              <a:t>3</a:t>
            </a:fld>
            <a:endParaRPr lang="en-US"/>
          </a:p>
        </p:txBody>
      </p:sp>
      <p:sp>
        <p:nvSpPr>
          <p:cNvPr id="6" name="Footer Placeholder 5"/>
          <p:cNvSpPr>
            <a:spLocks noGrp="1"/>
          </p:cNvSpPr>
          <p:nvPr>
            <p:ph type="ftr" sz="quarter" idx="3"/>
          </p:nvPr>
        </p:nvSpPr>
        <p:spPr/>
        <p:txBody>
          <a:bodyPr/>
          <a:lstStyle/>
          <a:p>
            <a:r>
              <a:rPr lang="en-US" sz="1000"/>
              <a:t>Evaluating QANet On SQUAD 2.0</a:t>
            </a:r>
            <a:br>
              <a:rPr lang="en-US" sz="1000"/>
            </a:br>
            <a:r>
              <a:rPr lang="en-US" sz="800"/>
              <a:t>Parthasarathy Suryanarayanan, Yash Mangilal Jain</a:t>
            </a:r>
          </a:p>
          <a:p>
            <a:endParaRPr lang="en-US" sz="800" dirty="0"/>
          </a:p>
        </p:txBody>
      </p:sp>
      <p:sp>
        <p:nvSpPr>
          <p:cNvPr id="3" name="Rectangle 2"/>
          <p:cNvSpPr/>
          <p:nvPr/>
        </p:nvSpPr>
        <p:spPr>
          <a:xfrm>
            <a:off x="580102" y="684803"/>
            <a:ext cx="11002297" cy="5632311"/>
          </a:xfrm>
          <a:prstGeom prst="rect">
            <a:avLst/>
          </a:prstGeom>
        </p:spPr>
        <p:txBody>
          <a:bodyPr wrap="square">
            <a:spAutoFit/>
          </a:bodyPr>
          <a:lstStyle/>
          <a:p>
            <a:pPr marL="285750" indent="-285750">
              <a:buFont typeface="Arial" panose="020B0604020202020204" pitchFamily="34" charset="0"/>
              <a:buChar char="•"/>
            </a:pPr>
            <a:r>
              <a:rPr lang="en-US" dirty="0"/>
              <a:t>Central task in natural language understanding</a:t>
            </a:r>
          </a:p>
          <a:p>
            <a:endParaRPr lang="en-US" i="1" dirty="0"/>
          </a:p>
          <a:p>
            <a:pPr marL="285750" indent="-285750">
              <a:buFont typeface="Arial" panose="020B0604020202020204" pitchFamily="34" charset="0"/>
              <a:buChar char="•"/>
            </a:pPr>
            <a:r>
              <a:rPr lang="en-US" i="1" dirty="0"/>
              <a:t>Formulation: “A machine comprehends a passage of text if, for any question regarding that text that can be answered correctly by a majority of native speakers, that machine can provide a string which those speakers would agree both answers that question, and does not contain information irrelevant to that question” - Burges et al</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Question-answering:</a:t>
            </a:r>
          </a:p>
          <a:p>
            <a:pPr marL="742950" lvl="1" indent="-285750">
              <a:buFont typeface="Arial" panose="020B0604020202020204" pitchFamily="34" charset="0"/>
              <a:buChar char="•"/>
              <a:defRPr/>
            </a:pPr>
            <a:r>
              <a:rPr lang="en-US" dirty="0"/>
              <a:t>Given </a:t>
            </a:r>
          </a:p>
          <a:p>
            <a:pPr marL="1200150" lvl="2" indent="-285750">
              <a:buFont typeface="Arial" panose="020B0604020202020204" pitchFamily="34" charset="0"/>
              <a:buChar char="•"/>
              <a:defRPr/>
            </a:pPr>
            <a:r>
              <a:rPr lang="en-US" dirty="0"/>
              <a:t>C = {c</a:t>
            </a:r>
            <a:r>
              <a:rPr lang="en-US" baseline="-25000" dirty="0"/>
              <a:t>1</a:t>
            </a:r>
            <a:r>
              <a:rPr lang="en-US" dirty="0"/>
              <a:t>, c</a:t>
            </a:r>
            <a:r>
              <a:rPr lang="en-US" baseline="-25000" dirty="0"/>
              <a:t>2</a:t>
            </a:r>
            <a:r>
              <a:rPr lang="en-US" dirty="0"/>
              <a:t>..., </a:t>
            </a:r>
            <a:r>
              <a:rPr lang="en-US" dirty="0" err="1"/>
              <a:t>c</a:t>
            </a:r>
            <a:r>
              <a:rPr lang="en-US" baseline="-25000" dirty="0" err="1"/>
              <a:t>n</a:t>
            </a:r>
            <a:r>
              <a:rPr lang="en-US" dirty="0"/>
              <a:t>}</a:t>
            </a:r>
          </a:p>
          <a:p>
            <a:pPr marL="1200150" lvl="2" indent="-285750">
              <a:buFont typeface="Arial" panose="020B0604020202020204" pitchFamily="34" charset="0"/>
              <a:buChar char="•"/>
              <a:defRPr/>
            </a:pPr>
            <a:r>
              <a:rPr lang="en-US" dirty="0"/>
              <a:t>Q = {q</a:t>
            </a:r>
            <a:r>
              <a:rPr lang="en-US" baseline="-25000" dirty="0"/>
              <a:t>1</a:t>
            </a:r>
            <a:r>
              <a:rPr lang="en-US" dirty="0"/>
              <a:t>, q</a:t>
            </a:r>
            <a:r>
              <a:rPr lang="en-US" baseline="-25000" dirty="0"/>
              <a:t>2</a:t>
            </a:r>
            <a:r>
              <a:rPr lang="en-US" dirty="0"/>
              <a:t>..., </a:t>
            </a:r>
            <a:r>
              <a:rPr lang="en-US" dirty="0" err="1"/>
              <a:t>q</a:t>
            </a:r>
            <a:r>
              <a:rPr lang="en-US" baseline="-25000" dirty="0" err="1"/>
              <a:t>m</a:t>
            </a:r>
            <a:r>
              <a:rPr lang="en-US" dirty="0"/>
              <a:t>} </a:t>
            </a:r>
          </a:p>
          <a:p>
            <a:pPr marL="742950" lvl="1" indent="-285750">
              <a:buFont typeface="Arial" panose="020B0604020202020204" pitchFamily="34" charset="0"/>
              <a:buChar char="•"/>
              <a:defRPr/>
            </a:pPr>
            <a:r>
              <a:rPr lang="en-US" dirty="0"/>
              <a:t>Output a span S = {c</a:t>
            </a:r>
            <a:r>
              <a:rPr lang="en-US" baseline="-25000" dirty="0"/>
              <a:t>i</a:t>
            </a:r>
            <a:r>
              <a:rPr lang="en-US" dirty="0"/>
              <a:t>,</a:t>
            </a:r>
            <a:r>
              <a:rPr lang="en-US" baseline="-25000" dirty="0"/>
              <a:t>ci+1</a:t>
            </a:r>
            <a:r>
              <a:rPr lang="en-US" dirty="0"/>
              <a:t>,...</a:t>
            </a:r>
            <a:r>
              <a:rPr lang="en-US" dirty="0" err="1"/>
              <a:t>c</a:t>
            </a:r>
            <a:r>
              <a:rPr lang="en-US" baseline="-25000" dirty="0" err="1"/>
              <a:t>i+j</a:t>
            </a:r>
            <a:r>
              <a:rPr lang="en-US" dirty="0"/>
              <a:t>} </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Answerability</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endParaRPr lang="en-US" i="1" dirty="0"/>
          </a:p>
          <a:p>
            <a:endParaRPr lang="en-US" i="1" dirty="0"/>
          </a:p>
        </p:txBody>
      </p:sp>
    </p:spTree>
    <p:extLst>
      <p:ext uri="{BB962C8B-B14F-4D97-AF65-F5344CB8AC3E}">
        <p14:creationId xmlns:p14="http://schemas.microsoft.com/office/powerpoint/2010/main" val="3278306994"/>
      </p:ext>
    </p:extLst>
  </p:cSld>
  <p:clrMapOvr>
    <a:masterClrMapping/>
  </p:clrMapOvr>
  <mc:AlternateContent xmlns:mc="http://schemas.openxmlformats.org/markup-compatibility/2006">
    <mc:Choice xmlns:p14="http://schemas.microsoft.com/office/powerpoint/2010/main" Requires="p14">
      <p:transition spd="slow" p14:dur="2000" advTm="1476"/>
    </mc:Choice>
    <mc:Fallback>
      <p:transition spd="slow" advTm="147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34DD7DA-F8C1-0A4C-B361-E62AC026E856}"/>
              </a:ext>
            </a:extLst>
          </p:cNvPr>
          <p:cNvSpPr>
            <a:spLocks noGrp="1"/>
          </p:cNvSpPr>
          <p:nvPr>
            <p:ph type="dt" sz="half" idx="10"/>
          </p:nvPr>
        </p:nvSpPr>
        <p:spPr/>
        <p:txBody>
          <a:bodyPr/>
          <a:lstStyle/>
          <a:p>
            <a:r>
              <a:rPr lang="en-US"/>
              <a:t>CS224n  2019</a:t>
            </a:r>
          </a:p>
        </p:txBody>
      </p:sp>
      <p:sp>
        <p:nvSpPr>
          <p:cNvPr id="5" name="Slide Number Placeholder 4">
            <a:extLst>
              <a:ext uri="{FF2B5EF4-FFF2-40B4-BE49-F238E27FC236}">
                <a16:creationId xmlns:a16="http://schemas.microsoft.com/office/drawing/2014/main" id="{C9CBFE5A-7F99-C344-97F2-6AA18A6CBF93}"/>
              </a:ext>
            </a:extLst>
          </p:cNvPr>
          <p:cNvSpPr>
            <a:spLocks noGrp="1"/>
          </p:cNvSpPr>
          <p:nvPr>
            <p:ph type="sldNum" sz="quarter" idx="12"/>
          </p:nvPr>
        </p:nvSpPr>
        <p:spPr/>
        <p:txBody>
          <a:bodyPr/>
          <a:lstStyle/>
          <a:p>
            <a:fld id="{E0682B63-ACC8-4F43-816C-2577C928C972}" type="slidenum">
              <a:rPr lang="en-US" smtClean="0"/>
              <a:t>4</a:t>
            </a:fld>
            <a:endParaRPr lang="en-US"/>
          </a:p>
        </p:txBody>
      </p:sp>
      <p:sp>
        <p:nvSpPr>
          <p:cNvPr id="6" name="Footer Placeholder 5">
            <a:extLst>
              <a:ext uri="{FF2B5EF4-FFF2-40B4-BE49-F238E27FC236}">
                <a16:creationId xmlns:a16="http://schemas.microsoft.com/office/drawing/2014/main" id="{AC1C3053-7EC4-EC4D-8020-523326EB8E92}"/>
              </a:ext>
            </a:extLst>
          </p:cNvPr>
          <p:cNvSpPr>
            <a:spLocks noGrp="1"/>
          </p:cNvSpPr>
          <p:nvPr>
            <p:ph type="ftr" sz="quarter" idx="3"/>
          </p:nvPr>
        </p:nvSpPr>
        <p:spPr/>
        <p:txBody>
          <a:bodyPr/>
          <a:lstStyle/>
          <a:p>
            <a:r>
              <a:rPr lang="en-US" sz="1000"/>
              <a:t>Evaluating QANet On SQUAD 2.0</a:t>
            </a:r>
            <a:br>
              <a:rPr lang="en-US" sz="1000"/>
            </a:br>
            <a:r>
              <a:rPr lang="en-US" sz="800"/>
              <a:t>Parthasarathy Suryanarayanan, Yash Mangilal Jain</a:t>
            </a:r>
          </a:p>
          <a:p>
            <a:endParaRPr lang="en-US" sz="800" dirty="0"/>
          </a:p>
        </p:txBody>
      </p:sp>
      <p:pic>
        <p:nvPicPr>
          <p:cNvPr id="7" name="Content Placeholder 6">
            <a:extLst>
              <a:ext uri="{FF2B5EF4-FFF2-40B4-BE49-F238E27FC236}">
                <a16:creationId xmlns:a16="http://schemas.microsoft.com/office/drawing/2014/main" id="{9314E499-2699-364B-82DA-E0FC94158D27}"/>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85952" y="670037"/>
            <a:ext cx="5496448" cy="3233370"/>
          </a:xfrm>
          <a:prstGeom prst="rect">
            <a:avLst/>
          </a:prstGeom>
          <a:noFill/>
          <a:ln>
            <a:noFill/>
          </a:ln>
        </p:spPr>
      </p:pic>
      <p:pic>
        <p:nvPicPr>
          <p:cNvPr id="8" name="Picture 7">
            <a:extLst>
              <a:ext uri="{FF2B5EF4-FFF2-40B4-BE49-F238E27FC236}">
                <a16:creationId xmlns:a16="http://schemas.microsoft.com/office/drawing/2014/main" id="{A8204AA1-53DB-5E41-93E2-60E325B95514}"/>
              </a:ext>
            </a:extLst>
          </p:cNvPr>
          <p:cNvPicPr>
            <a:picLocks noChangeAspect="1"/>
          </p:cNvPicPr>
          <p:nvPr/>
        </p:nvPicPr>
        <p:blipFill>
          <a:blip r:embed="rId4"/>
          <a:stretch>
            <a:fillRect/>
          </a:stretch>
        </p:blipFill>
        <p:spPr>
          <a:xfrm>
            <a:off x="572564" y="2708852"/>
            <a:ext cx="5449549" cy="2895535"/>
          </a:xfrm>
          <a:prstGeom prst="rect">
            <a:avLst/>
          </a:prstGeom>
        </p:spPr>
      </p:pic>
      <p:sp>
        <p:nvSpPr>
          <p:cNvPr id="9" name="Rectangle 8">
            <a:extLst>
              <a:ext uri="{FF2B5EF4-FFF2-40B4-BE49-F238E27FC236}">
                <a16:creationId xmlns:a16="http://schemas.microsoft.com/office/drawing/2014/main" id="{6C767FF9-88C9-9541-8551-D16C1C617BA9}"/>
              </a:ext>
            </a:extLst>
          </p:cNvPr>
          <p:cNvSpPr/>
          <p:nvPr/>
        </p:nvSpPr>
        <p:spPr>
          <a:xfrm>
            <a:off x="572565" y="718409"/>
            <a:ext cx="5496448" cy="2031325"/>
          </a:xfrm>
          <a:prstGeom prst="rect">
            <a:avLst/>
          </a:prstGeom>
        </p:spPr>
        <p:txBody>
          <a:bodyPr wrap="square">
            <a:spAutoFit/>
          </a:bodyPr>
          <a:lstStyle/>
          <a:p>
            <a:pPr marL="285750" indent="-285750">
              <a:buFont typeface="Arial" panose="020B0604020202020204" pitchFamily="34" charset="0"/>
              <a:buChar char="•"/>
              <a:defRPr/>
            </a:pPr>
            <a:r>
              <a:rPr lang="en-US" dirty="0"/>
              <a:t>Crowd-sourced, 442 Wikipedia articles</a:t>
            </a:r>
          </a:p>
          <a:p>
            <a:pPr marL="285750" indent="-285750">
              <a:buFont typeface="Arial" panose="020B0604020202020204" pitchFamily="34" charset="0"/>
              <a:buChar char="•"/>
              <a:defRPr/>
            </a:pPr>
            <a:r>
              <a:rPr lang="en-US" dirty="0"/>
              <a:t>Wh-type questions</a:t>
            </a:r>
          </a:p>
          <a:p>
            <a:pPr marL="285750" indent="-285750">
              <a:buFont typeface="Arial" panose="020B0604020202020204" pitchFamily="34" charset="0"/>
              <a:buChar char="•"/>
              <a:defRPr/>
            </a:pPr>
            <a:r>
              <a:rPr lang="en-US" dirty="0"/>
              <a:t>Train, dev, test : 12941, 5951, 5918 questions</a:t>
            </a:r>
          </a:p>
          <a:p>
            <a:pPr marL="285750" indent="-285750">
              <a:buFont typeface="Arial" panose="020B0604020202020204" pitchFamily="34" charset="0"/>
              <a:buChar char="•"/>
              <a:defRPr/>
            </a:pPr>
            <a:r>
              <a:rPr lang="en-US" dirty="0"/>
              <a:t>~50% unanswerable</a:t>
            </a:r>
          </a:p>
          <a:p>
            <a:pPr marL="285750" indent="-285750">
              <a:buFont typeface="Arial" panose="020B0604020202020204" pitchFamily="34" charset="0"/>
              <a:buChar char="•"/>
              <a:defRPr/>
            </a:pPr>
            <a:r>
              <a:rPr lang="en-US" dirty="0"/>
              <a:t>Dev: 2848 unique answers (47.8%), 194 (7.4%) duplicates</a:t>
            </a:r>
          </a:p>
          <a:p>
            <a:pPr marL="285750" indent="-285750">
              <a:buFont typeface="Arial" panose="020B0604020202020204" pitchFamily="34" charset="0"/>
              <a:buChar char="•"/>
              <a:defRPr/>
            </a:pPr>
            <a:endParaRPr lang="en-US" dirty="0"/>
          </a:p>
        </p:txBody>
      </p:sp>
      <p:sp>
        <p:nvSpPr>
          <p:cNvPr id="12" name="Rectangle 11">
            <a:extLst>
              <a:ext uri="{FF2B5EF4-FFF2-40B4-BE49-F238E27FC236}">
                <a16:creationId xmlns:a16="http://schemas.microsoft.com/office/drawing/2014/main" id="{1E6E9132-B90C-7A4A-9234-EEAA04C84115}"/>
              </a:ext>
            </a:extLst>
          </p:cNvPr>
          <p:cNvSpPr/>
          <p:nvPr/>
        </p:nvSpPr>
        <p:spPr>
          <a:xfrm>
            <a:off x="6132851" y="4139896"/>
            <a:ext cx="5486585" cy="2123658"/>
          </a:xfrm>
          <a:prstGeom prst="rect">
            <a:avLst/>
          </a:prstGeom>
        </p:spPr>
        <p:txBody>
          <a:bodyPr wrap="square">
            <a:spAutoFit/>
          </a:bodyPr>
          <a:lstStyle/>
          <a:p>
            <a:pPr>
              <a:defRPr/>
            </a:pPr>
            <a:endParaRPr lang="en-US" sz="1200" dirty="0"/>
          </a:p>
          <a:p>
            <a:pPr marL="171450" indent="-171450">
              <a:buFont typeface="Arial" panose="020B0604020202020204" pitchFamily="34" charset="0"/>
              <a:buChar char="•"/>
              <a:defRPr/>
            </a:pPr>
            <a:r>
              <a:rPr lang="en-US" sz="1200" dirty="0"/>
              <a:t>Challenging dataset: Systems that achieved 86% F1 on </a:t>
            </a:r>
            <a:r>
              <a:rPr lang="en-US" sz="1200" dirty="0" err="1"/>
              <a:t>SQuAD</a:t>
            </a:r>
            <a:r>
              <a:rPr lang="en-US" sz="1200" dirty="0"/>
              <a:t> 1.1 scored only 66% F1 on </a:t>
            </a:r>
            <a:r>
              <a:rPr lang="en-US" sz="1200" dirty="0" err="1"/>
              <a:t>SQuAD</a:t>
            </a:r>
            <a:r>
              <a:rPr lang="en-US" sz="1200" dirty="0"/>
              <a:t> 2.0. (2018)</a:t>
            </a:r>
          </a:p>
          <a:p>
            <a:pPr marL="171450" indent="-171450">
              <a:buFont typeface="Arial" panose="020B0604020202020204" pitchFamily="34" charset="0"/>
              <a:buChar char="•"/>
              <a:defRPr/>
            </a:pPr>
            <a:endParaRPr lang="en-US" sz="1200" dirty="0"/>
          </a:p>
          <a:p>
            <a:pPr marL="171450" indent="-171450">
              <a:buFont typeface="Arial" panose="020B0604020202020204" pitchFamily="34" charset="0"/>
              <a:buChar char="•"/>
              <a:defRPr/>
            </a:pPr>
            <a:r>
              <a:rPr lang="en-US" sz="1200" dirty="0"/>
              <a:t>Near-human performance by PCE-based neural architectures (March 2019) </a:t>
            </a:r>
          </a:p>
          <a:p>
            <a:pPr>
              <a:defRPr/>
            </a:pPr>
            <a:endParaRPr lang="en-US" sz="1200" dirty="0"/>
          </a:p>
          <a:p>
            <a:pPr>
              <a:defRPr/>
            </a:pPr>
            <a:endParaRPr lang="en-US" sz="1200" dirty="0"/>
          </a:p>
          <a:p>
            <a:pPr>
              <a:defRPr/>
            </a:pPr>
            <a:endParaRPr lang="en-US" sz="1200" dirty="0"/>
          </a:p>
          <a:p>
            <a:pPr>
              <a:defRPr/>
            </a:pPr>
            <a:endParaRPr lang="en-US" sz="1200" dirty="0"/>
          </a:p>
          <a:p>
            <a:pPr>
              <a:defRPr/>
            </a:pPr>
            <a:r>
              <a:rPr lang="en-US" sz="1200" dirty="0"/>
              <a:t>Pranav </a:t>
            </a:r>
            <a:r>
              <a:rPr lang="en-US" sz="1200" dirty="0" err="1"/>
              <a:t>Rajpurkar</a:t>
            </a:r>
            <a:r>
              <a:rPr lang="en-US" sz="1200" dirty="0"/>
              <a:t>, Robin Jia, and Percy Liang. Know what you don’t know: Unanswerable questions for squad. </a:t>
            </a:r>
            <a:r>
              <a:rPr lang="en-US" sz="1200" i="1" dirty="0" err="1"/>
              <a:t>arXiv</a:t>
            </a:r>
            <a:r>
              <a:rPr lang="en-US" sz="1200" i="1" dirty="0"/>
              <a:t> preprint arXiv:1806.03822</a:t>
            </a:r>
            <a:r>
              <a:rPr lang="en-US" sz="1200" dirty="0"/>
              <a:t>, 2018.</a:t>
            </a:r>
            <a:endParaRPr lang="en-US" dirty="0"/>
          </a:p>
        </p:txBody>
      </p:sp>
      <p:sp>
        <p:nvSpPr>
          <p:cNvPr id="15" name="Title 1">
            <a:extLst>
              <a:ext uri="{FF2B5EF4-FFF2-40B4-BE49-F238E27FC236}">
                <a16:creationId xmlns:a16="http://schemas.microsoft.com/office/drawing/2014/main" id="{E01BDD61-C73D-AA4A-871F-5689C23AE5C4}"/>
              </a:ext>
            </a:extLst>
          </p:cNvPr>
          <p:cNvSpPr>
            <a:spLocks noGrp="1"/>
          </p:cNvSpPr>
          <p:nvPr>
            <p:ph type="title"/>
          </p:nvPr>
        </p:nvSpPr>
        <p:spPr>
          <a:xfrm>
            <a:off x="0" y="0"/>
            <a:ext cx="12192000" cy="644670"/>
          </a:xfrm>
        </p:spPr>
        <p:txBody>
          <a:bodyPr>
            <a:normAutofit fontScale="90000"/>
          </a:bodyPr>
          <a:lstStyle/>
          <a:p>
            <a:pPr algn="l"/>
            <a:r>
              <a:rPr lang="en-US" dirty="0" err="1"/>
              <a:t>SQuAD</a:t>
            </a:r>
            <a:r>
              <a:rPr lang="en-US" dirty="0"/>
              <a:t> [2.0]</a:t>
            </a:r>
          </a:p>
        </p:txBody>
      </p:sp>
    </p:spTree>
    <p:extLst>
      <p:ext uri="{BB962C8B-B14F-4D97-AF65-F5344CB8AC3E}">
        <p14:creationId xmlns:p14="http://schemas.microsoft.com/office/powerpoint/2010/main" val="1419807791"/>
      </p:ext>
    </p:extLst>
  </p:cSld>
  <p:clrMapOvr>
    <a:masterClrMapping/>
  </p:clrMapOvr>
  <mc:AlternateContent xmlns:mc="http://schemas.openxmlformats.org/markup-compatibility/2006">
    <mc:Choice xmlns:p14="http://schemas.microsoft.com/office/powerpoint/2010/main" Requires="p14">
      <p:transition spd="slow" p14:dur="2000" advTm="1109"/>
    </mc:Choice>
    <mc:Fallback>
      <p:transition spd="slow" advTm="110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34DD7DA-F8C1-0A4C-B361-E62AC026E856}"/>
              </a:ext>
            </a:extLst>
          </p:cNvPr>
          <p:cNvSpPr>
            <a:spLocks noGrp="1"/>
          </p:cNvSpPr>
          <p:nvPr>
            <p:ph type="dt" sz="half" idx="10"/>
          </p:nvPr>
        </p:nvSpPr>
        <p:spPr/>
        <p:txBody>
          <a:bodyPr/>
          <a:lstStyle/>
          <a:p>
            <a:r>
              <a:rPr lang="en-US"/>
              <a:t>CS224n  2019</a:t>
            </a:r>
          </a:p>
        </p:txBody>
      </p:sp>
      <p:sp>
        <p:nvSpPr>
          <p:cNvPr id="5" name="Slide Number Placeholder 4">
            <a:extLst>
              <a:ext uri="{FF2B5EF4-FFF2-40B4-BE49-F238E27FC236}">
                <a16:creationId xmlns:a16="http://schemas.microsoft.com/office/drawing/2014/main" id="{C9CBFE5A-7F99-C344-97F2-6AA18A6CBF93}"/>
              </a:ext>
            </a:extLst>
          </p:cNvPr>
          <p:cNvSpPr>
            <a:spLocks noGrp="1"/>
          </p:cNvSpPr>
          <p:nvPr>
            <p:ph type="sldNum" sz="quarter" idx="12"/>
          </p:nvPr>
        </p:nvSpPr>
        <p:spPr/>
        <p:txBody>
          <a:bodyPr/>
          <a:lstStyle/>
          <a:p>
            <a:fld id="{E0682B63-ACC8-4F43-816C-2577C928C972}" type="slidenum">
              <a:rPr lang="en-US" smtClean="0"/>
              <a:t>5</a:t>
            </a:fld>
            <a:endParaRPr lang="en-US"/>
          </a:p>
        </p:txBody>
      </p:sp>
      <p:sp>
        <p:nvSpPr>
          <p:cNvPr id="6" name="Footer Placeholder 5">
            <a:extLst>
              <a:ext uri="{FF2B5EF4-FFF2-40B4-BE49-F238E27FC236}">
                <a16:creationId xmlns:a16="http://schemas.microsoft.com/office/drawing/2014/main" id="{AC1C3053-7EC4-EC4D-8020-523326EB8E92}"/>
              </a:ext>
            </a:extLst>
          </p:cNvPr>
          <p:cNvSpPr>
            <a:spLocks noGrp="1"/>
          </p:cNvSpPr>
          <p:nvPr>
            <p:ph type="ftr" sz="quarter" idx="3"/>
          </p:nvPr>
        </p:nvSpPr>
        <p:spPr/>
        <p:txBody>
          <a:bodyPr/>
          <a:lstStyle/>
          <a:p>
            <a:r>
              <a:rPr lang="en-US" sz="1000"/>
              <a:t>Evaluating QANet On SQUAD 2.0</a:t>
            </a:r>
            <a:br>
              <a:rPr lang="en-US" sz="1000"/>
            </a:br>
            <a:r>
              <a:rPr lang="en-US" sz="800"/>
              <a:t>Parthasarathy Suryanarayanan, Yash Mangilal Jain</a:t>
            </a:r>
          </a:p>
          <a:p>
            <a:endParaRPr lang="en-US" sz="800" dirty="0"/>
          </a:p>
        </p:txBody>
      </p:sp>
      <p:sp>
        <p:nvSpPr>
          <p:cNvPr id="9" name="Rectangle 8">
            <a:extLst>
              <a:ext uri="{FF2B5EF4-FFF2-40B4-BE49-F238E27FC236}">
                <a16:creationId xmlns:a16="http://schemas.microsoft.com/office/drawing/2014/main" id="{6C767FF9-88C9-9541-8551-D16C1C617BA9}"/>
              </a:ext>
            </a:extLst>
          </p:cNvPr>
          <p:cNvSpPr/>
          <p:nvPr/>
        </p:nvSpPr>
        <p:spPr>
          <a:xfrm>
            <a:off x="560438" y="718408"/>
            <a:ext cx="11021962" cy="4093428"/>
          </a:xfrm>
          <a:prstGeom prst="rect">
            <a:avLst/>
          </a:prstGeom>
        </p:spPr>
        <p:txBody>
          <a:bodyPr wrap="square">
            <a:spAutoFit/>
          </a:bodyPr>
          <a:lstStyle/>
          <a:p>
            <a:pPr marL="285750" indent="-285750">
              <a:buFont typeface="Arial" panose="020B0604020202020204" pitchFamily="34" charset="0"/>
              <a:buChar char="•"/>
              <a:defRPr/>
            </a:pPr>
            <a:r>
              <a:rPr lang="en-US" sz="2000" dirty="0"/>
              <a:t>A leading non-PCE method</a:t>
            </a:r>
          </a:p>
          <a:p>
            <a:pPr marL="285750" indent="-285750">
              <a:buFont typeface="Arial" panose="020B0604020202020204" pitchFamily="34" charset="0"/>
              <a:buChar char="•"/>
              <a:defRPr/>
            </a:pPr>
            <a:r>
              <a:rPr lang="en-US" sz="2000" dirty="0" err="1"/>
              <a:t>SQuAD</a:t>
            </a:r>
            <a:r>
              <a:rPr lang="en-US" sz="2000" dirty="0"/>
              <a:t> [1.1] performance: EM: 82.47 and F1: 89.30 </a:t>
            </a:r>
          </a:p>
          <a:p>
            <a:pPr marL="285750" indent="-285750">
              <a:buFont typeface="Arial" panose="020B0604020202020204" pitchFamily="34" charset="0"/>
              <a:buChar char="•"/>
              <a:defRPr/>
            </a:pPr>
            <a:r>
              <a:rPr lang="en-US" sz="2000" dirty="0"/>
              <a:t>Not systematically evaluated on </a:t>
            </a:r>
            <a:r>
              <a:rPr lang="en-US" sz="2000" dirty="0" err="1"/>
              <a:t>SQuAD</a:t>
            </a:r>
            <a:r>
              <a:rPr lang="en-US" sz="2000" dirty="0"/>
              <a:t> [2.0] to our knowledge.</a:t>
            </a:r>
          </a:p>
          <a:p>
            <a:pPr marL="285750" indent="-285750">
              <a:buFont typeface="Arial" panose="020B0604020202020204" pitchFamily="34" charset="0"/>
              <a:buChar char="•"/>
              <a:defRPr/>
            </a:pPr>
            <a:r>
              <a:rPr lang="en-US" sz="2000" dirty="0"/>
              <a:t>Before QANet, typical architecture:</a:t>
            </a:r>
          </a:p>
          <a:p>
            <a:pPr marL="914400" lvl="1" indent="-457200">
              <a:buFont typeface="+mj-lt"/>
              <a:buAutoNum type="arabicPeriod"/>
              <a:defRPr/>
            </a:pPr>
            <a:r>
              <a:rPr lang="en-US" sz="2000" dirty="0"/>
              <a:t>recurrent units </a:t>
            </a:r>
          </a:p>
          <a:p>
            <a:pPr marL="914400" lvl="1" indent="-457200">
              <a:buFont typeface="+mj-lt"/>
              <a:buAutoNum type="arabicPeriod"/>
              <a:defRPr/>
            </a:pPr>
            <a:r>
              <a:rPr lang="en-US" sz="2000" dirty="0"/>
              <a:t>attention mechanism</a:t>
            </a:r>
          </a:p>
          <a:p>
            <a:pPr marL="285750" indent="-285750">
              <a:buFont typeface="Arial" panose="020B0604020202020204" pitchFamily="34" charset="0"/>
              <a:buChar char="•"/>
              <a:defRPr/>
            </a:pPr>
            <a:r>
              <a:rPr lang="en-US" sz="2000" dirty="0"/>
              <a:t>Key idea: non-recurrent encoder + self attention</a:t>
            </a:r>
          </a:p>
          <a:p>
            <a:pPr marL="285750" indent="-285750">
              <a:buFont typeface="Arial" panose="020B0604020202020204" pitchFamily="34" charset="0"/>
              <a:buChar char="•"/>
              <a:defRPr/>
            </a:pPr>
            <a:r>
              <a:rPr lang="en-US" sz="2000" dirty="0"/>
              <a:t>Claim to fame: speed.</a:t>
            </a:r>
          </a:p>
          <a:p>
            <a:pPr marL="285750" indent="-285750">
              <a:buFont typeface="Arial" panose="020B0604020202020204" pitchFamily="34" charset="0"/>
              <a:buChar char="•"/>
              <a:defRPr/>
            </a:pPr>
            <a:endParaRPr lang="en-US" sz="2000" dirty="0"/>
          </a:p>
          <a:p>
            <a:pPr marL="285750" indent="-285750">
              <a:buFont typeface="Arial" panose="020B0604020202020204" pitchFamily="34" charset="0"/>
              <a:buChar char="•"/>
              <a:defRPr/>
            </a:pPr>
            <a:r>
              <a:rPr lang="en-US" sz="2000" dirty="0"/>
              <a:t>Approach: </a:t>
            </a:r>
          </a:p>
          <a:p>
            <a:pPr marL="742950" lvl="1" indent="-285750">
              <a:buFont typeface="Arial" panose="020B0604020202020204" pitchFamily="34" charset="0"/>
              <a:buChar char="•"/>
              <a:defRPr/>
            </a:pPr>
            <a:r>
              <a:rPr lang="en-US" sz="2000" dirty="0"/>
              <a:t>Implement QANet from the ground up</a:t>
            </a:r>
          </a:p>
          <a:p>
            <a:pPr marL="742950" lvl="1" indent="-285750">
              <a:buFont typeface="Arial" panose="020B0604020202020204" pitchFamily="34" charset="0"/>
              <a:buChar char="•"/>
              <a:defRPr/>
            </a:pPr>
            <a:r>
              <a:rPr lang="en-US" sz="2000" dirty="0"/>
              <a:t>Evaluate with </a:t>
            </a:r>
            <a:r>
              <a:rPr lang="en-US" sz="2000" dirty="0" err="1"/>
              <a:t>SQuAD</a:t>
            </a:r>
            <a:r>
              <a:rPr lang="en-US" sz="2000" dirty="0"/>
              <a:t> [2.0]</a:t>
            </a:r>
          </a:p>
          <a:p>
            <a:pPr marL="742950" lvl="1" indent="-285750">
              <a:buFont typeface="Arial" panose="020B0604020202020204" pitchFamily="34" charset="0"/>
              <a:buChar char="•"/>
              <a:defRPr/>
            </a:pPr>
            <a:r>
              <a:rPr lang="en-US" sz="2000" dirty="0"/>
              <a:t>Study and document the observations</a:t>
            </a:r>
          </a:p>
        </p:txBody>
      </p:sp>
      <p:sp>
        <p:nvSpPr>
          <p:cNvPr id="15" name="Title 1">
            <a:extLst>
              <a:ext uri="{FF2B5EF4-FFF2-40B4-BE49-F238E27FC236}">
                <a16:creationId xmlns:a16="http://schemas.microsoft.com/office/drawing/2014/main" id="{E01BDD61-C73D-AA4A-871F-5689C23AE5C4}"/>
              </a:ext>
            </a:extLst>
          </p:cNvPr>
          <p:cNvSpPr>
            <a:spLocks noGrp="1"/>
          </p:cNvSpPr>
          <p:nvPr>
            <p:ph type="title"/>
          </p:nvPr>
        </p:nvSpPr>
        <p:spPr>
          <a:xfrm>
            <a:off x="0" y="0"/>
            <a:ext cx="12192000" cy="644670"/>
          </a:xfrm>
        </p:spPr>
        <p:txBody>
          <a:bodyPr>
            <a:normAutofit fontScale="90000"/>
          </a:bodyPr>
          <a:lstStyle/>
          <a:p>
            <a:pPr algn="l"/>
            <a:r>
              <a:rPr lang="en-US" dirty="0"/>
              <a:t>Approach / QANet</a:t>
            </a:r>
          </a:p>
        </p:txBody>
      </p:sp>
      <p:sp>
        <p:nvSpPr>
          <p:cNvPr id="10" name="TextBox 9">
            <a:extLst>
              <a:ext uri="{FF2B5EF4-FFF2-40B4-BE49-F238E27FC236}">
                <a16:creationId xmlns:a16="http://schemas.microsoft.com/office/drawing/2014/main" id="{B76A9D11-7088-A341-8497-ED3DAA9B5B23}"/>
              </a:ext>
            </a:extLst>
          </p:cNvPr>
          <p:cNvSpPr txBox="1"/>
          <p:nvPr/>
        </p:nvSpPr>
        <p:spPr>
          <a:xfrm>
            <a:off x="560438" y="5164391"/>
            <a:ext cx="11021962" cy="461665"/>
          </a:xfrm>
          <a:prstGeom prst="rect">
            <a:avLst/>
          </a:prstGeom>
          <a:noFill/>
        </p:spPr>
        <p:txBody>
          <a:bodyPr wrap="square" rtlCol="0">
            <a:spAutoFit/>
          </a:bodyPr>
          <a:lstStyle/>
          <a:p>
            <a:r>
              <a:rPr lang="en-US" sz="1200" dirty="0"/>
              <a:t>AdamsWeiYu,DavidDohan,Minh-ThangLuong,RuiZhao,KaiChen,MohammadNorouzi,andQuocV Le. </a:t>
            </a:r>
            <a:r>
              <a:rPr lang="en-US" sz="1200" dirty="0" err="1"/>
              <a:t>Qanet</a:t>
            </a:r>
            <a:r>
              <a:rPr lang="en-US" sz="1200" dirty="0"/>
              <a:t>: Combining local convolution with global self-attention for reading comprehension. </a:t>
            </a:r>
            <a:r>
              <a:rPr lang="en-US" sz="1200" i="1" dirty="0" err="1"/>
              <a:t>arXiv</a:t>
            </a:r>
            <a:r>
              <a:rPr lang="en-US" sz="1200" i="1" dirty="0"/>
              <a:t> preprint arXiv:1804.09541</a:t>
            </a:r>
            <a:r>
              <a:rPr lang="en-US" sz="1200" dirty="0"/>
              <a:t>, 2018. </a:t>
            </a:r>
          </a:p>
        </p:txBody>
      </p:sp>
    </p:spTree>
    <p:extLst>
      <p:ext uri="{BB962C8B-B14F-4D97-AF65-F5344CB8AC3E}">
        <p14:creationId xmlns:p14="http://schemas.microsoft.com/office/powerpoint/2010/main" val="312804161"/>
      </p:ext>
    </p:extLst>
  </p:cSld>
  <p:clrMapOvr>
    <a:masterClrMapping/>
  </p:clrMapOvr>
  <mc:AlternateContent xmlns:mc="http://schemas.openxmlformats.org/markup-compatibility/2006">
    <mc:Choice xmlns:p14="http://schemas.microsoft.com/office/powerpoint/2010/main" Requires="p14">
      <p:transition spd="slow" p14:dur="2000" advTm="957"/>
    </mc:Choice>
    <mc:Fallback>
      <p:transition spd="slow" advTm="95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173DEC28-1B56-8148-9F83-D502F27DFD89}"/>
              </a:ext>
            </a:extLst>
          </p:cNvPr>
          <p:cNvSpPr>
            <a:spLocks noGrp="1"/>
          </p:cNvSpPr>
          <p:nvPr>
            <p:ph type="title"/>
          </p:nvPr>
        </p:nvSpPr>
        <p:spPr>
          <a:xfrm>
            <a:off x="0" y="0"/>
            <a:ext cx="12192000" cy="644670"/>
          </a:xfrm>
        </p:spPr>
        <p:txBody>
          <a:bodyPr>
            <a:normAutofit fontScale="90000"/>
          </a:bodyPr>
          <a:lstStyle/>
          <a:p>
            <a:pPr algn="l"/>
            <a:r>
              <a:rPr lang="en-US" dirty="0"/>
              <a:t>QANet</a:t>
            </a:r>
          </a:p>
        </p:txBody>
      </p:sp>
      <p:pic>
        <p:nvPicPr>
          <p:cNvPr id="8" name="Picture 7">
            <a:extLst>
              <a:ext uri="{FF2B5EF4-FFF2-40B4-BE49-F238E27FC236}">
                <a16:creationId xmlns:a16="http://schemas.microsoft.com/office/drawing/2014/main" id="{1E3E9569-607D-A048-AE72-CA3B87F59A62}"/>
              </a:ext>
            </a:extLst>
          </p:cNvPr>
          <p:cNvPicPr>
            <a:picLocks noChangeAspect="1"/>
          </p:cNvPicPr>
          <p:nvPr/>
        </p:nvPicPr>
        <p:blipFill>
          <a:blip r:embed="rId3"/>
          <a:stretch>
            <a:fillRect/>
          </a:stretch>
        </p:blipFill>
        <p:spPr>
          <a:xfrm>
            <a:off x="415464" y="772490"/>
            <a:ext cx="11307098" cy="5914369"/>
          </a:xfrm>
          <a:prstGeom prst="rect">
            <a:avLst/>
          </a:prstGeom>
        </p:spPr>
      </p:pic>
    </p:spTree>
    <p:extLst>
      <p:ext uri="{BB962C8B-B14F-4D97-AF65-F5344CB8AC3E}">
        <p14:creationId xmlns:p14="http://schemas.microsoft.com/office/powerpoint/2010/main" val="2657539092"/>
      </p:ext>
    </p:extLst>
  </p:cSld>
  <p:clrMapOvr>
    <a:masterClrMapping/>
  </p:clrMapOvr>
  <mc:AlternateContent xmlns:mc="http://schemas.openxmlformats.org/markup-compatibility/2006">
    <mc:Choice xmlns:p14="http://schemas.microsoft.com/office/powerpoint/2010/main" Requires="p14">
      <p:transition spd="slow" p14:dur="2000" advTm="944"/>
    </mc:Choice>
    <mc:Fallback>
      <p:transition spd="slow" advTm="94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Experiments</a:t>
            </a:r>
          </a:p>
        </p:txBody>
      </p:sp>
      <p:sp>
        <p:nvSpPr>
          <p:cNvPr id="4" name="Date Placeholder 3"/>
          <p:cNvSpPr>
            <a:spLocks noGrp="1"/>
          </p:cNvSpPr>
          <p:nvPr>
            <p:ph type="dt" sz="half" idx="10"/>
          </p:nvPr>
        </p:nvSpPr>
        <p:spPr/>
        <p:txBody>
          <a:bodyPr/>
          <a:lstStyle/>
          <a:p>
            <a:r>
              <a:rPr lang="en-US"/>
              <a:t>CS224n  2019</a:t>
            </a:r>
          </a:p>
        </p:txBody>
      </p:sp>
      <p:sp>
        <p:nvSpPr>
          <p:cNvPr id="5" name="Slide Number Placeholder 4"/>
          <p:cNvSpPr>
            <a:spLocks noGrp="1"/>
          </p:cNvSpPr>
          <p:nvPr>
            <p:ph type="sldNum" sz="quarter" idx="12"/>
          </p:nvPr>
        </p:nvSpPr>
        <p:spPr/>
        <p:txBody>
          <a:bodyPr/>
          <a:lstStyle/>
          <a:p>
            <a:fld id="{E0682B63-ACC8-4F43-816C-2577C928C972}" type="slidenum">
              <a:rPr lang="en-US" smtClean="0"/>
              <a:t>7</a:t>
            </a:fld>
            <a:endParaRPr lang="en-US"/>
          </a:p>
        </p:txBody>
      </p:sp>
      <p:sp>
        <p:nvSpPr>
          <p:cNvPr id="6" name="Footer Placeholder 5"/>
          <p:cNvSpPr>
            <a:spLocks noGrp="1"/>
          </p:cNvSpPr>
          <p:nvPr>
            <p:ph type="ftr" sz="quarter" idx="3"/>
          </p:nvPr>
        </p:nvSpPr>
        <p:spPr/>
        <p:txBody>
          <a:bodyPr/>
          <a:lstStyle/>
          <a:p>
            <a:r>
              <a:rPr lang="en-US" sz="1000"/>
              <a:t>Evaluating QANet On SQUAD 2.0</a:t>
            </a:r>
            <a:br>
              <a:rPr lang="en-US" sz="1000"/>
            </a:br>
            <a:r>
              <a:rPr lang="en-US" sz="800"/>
              <a:t>Parthasarathy Suryanarayanan, Yash Mangilal Jain</a:t>
            </a:r>
          </a:p>
          <a:p>
            <a:endParaRPr lang="en-US" sz="800" dirty="0"/>
          </a:p>
        </p:txBody>
      </p:sp>
      <p:sp>
        <p:nvSpPr>
          <p:cNvPr id="10" name="TextBox 9"/>
          <p:cNvSpPr txBox="1"/>
          <p:nvPr/>
        </p:nvSpPr>
        <p:spPr>
          <a:xfrm>
            <a:off x="609599" y="723113"/>
            <a:ext cx="10972800" cy="5355312"/>
          </a:xfrm>
          <a:prstGeom prst="rect">
            <a:avLst/>
          </a:prstGeom>
          <a:noFill/>
        </p:spPr>
        <p:txBody>
          <a:bodyPr wrap="square" rtlCol="0">
            <a:spAutoFit/>
          </a:bodyPr>
          <a:lstStyle/>
          <a:p>
            <a:pPr marL="285750" indent="-285750">
              <a:buFont typeface="Arial"/>
              <a:buChar char="•"/>
            </a:pPr>
            <a:r>
              <a:rPr lang="en-US" dirty="0"/>
              <a:t>Hyper parameters specified in the paper except</a:t>
            </a:r>
          </a:p>
          <a:p>
            <a:pPr marL="742950" lvl="1" indent="-285750">
              <a:buFont typeface="Arial"/>
              <a:buChar char="•"/>
            </a:pPr>
            <a:r>
              <a:rPr lang="en-US" dirty="0"/>
              <a:t>The </a:t>
            </a:r>
            <a:r>
              <a:rPr lang="en-US" dirty="0" err="1"/>
              <a:t>hidden_size</a:t>
            </a:r>
            <a:r>
              <a:rPr lang="en-US" dirty="0"/>
              <a:t> of the model was set to 96 instead of 128 due to hardware limitations. </a:t>
            </a:r>
          </a:p>
          <a:p>
            <a:pPr marL="285750" indent="-285750">
              <a:buFont typeface="Arial"/>
              <a:buChar char="•"/>
            </a:pPr>
            <a:r>
              <a:rPr lang="en-US" dirty="0"/>
              <a:t>Hyper-parameter search was limited to changes in number of heads for the multi-headed attention. </a:t>
            </a:r>
          </a:p>
          <a:p>
            <a:pPr marL="285750" indent="-285750">
              <a:buFont typeface="Arial"/>
              <a:buChar char="•"/>
            </a:pPr>
            <a:endParaRPr lang="en-US" dirty="0"/>
          </a:p>
          <a:p>
            <a:pPr marL="285750" indent="-285750">
              <a:buFont typeface="Arial"/>
              <a:buChar char="•"/>
            </a:pPr>
            <a:r>
              <a:rPr lang="en-US" dirty="0"/>
              <a:t>Baseline – BiDAF – ran for 30 epochs with </a:t>
            </a:r>
            <a:r>
              <a:rPr lang="en-US" dirty="0" err="1"/>
              <a:t>batchsize</a:t>
            </a:r>
            <a:r>
              <a:rPr lang="en-US" dirty="0"/>
              <a:t> 64</a:t>
            </a:r>
          </a:p>
          <a:p>
            <a:pPr marL="285750" indent="-285750">
              <a:buFont typeface="Arial"/>
              <a:buChar char="•"/>
            </a:pPr>
            <a:endParaRPr lang="en-US" dirty="0"/>
          </a:p>
          <a:p>
            <a:pPr marL="285750" indent="-285750">
              <a:buFont typeface="Arial"/>
              <a:buChar char="•"/>
            </a:pPr>
            <a:r>
              <a:rPr lang="en-US" dirty="0"/>
              <a:t>2 Experiments of QANet with batch size 32 – 16 minutes / epoch</a:t>
            </a:r>
          </a:p>
          <a:p>
            <a:pPr marL="742950" lvl="1" indent="-285750">
              <a:buFont typeface="Arial"/>
              <a:buChar char="•"/>
            </a:pPr>
            <a:r>
              <a:rPr lang="en-US" dirty="0"/>
              <a:t>1 attention head – 53 minutes / epoch</a:t>
            </a:r>
          </a:p>
          <a:p>
            <a:pPr marL="742950" lvl="1" indent="-285750">
              <a:buFont typeface="Arial"/>
              <a:buChar char="•"/>
            </a:pPr>
            <a:r>
              <a:rPr lang="en-US" dirty="0"/>
              <a:t>4 attention heads – 80 minutes / epoch</a:t>
            </a:r>
          </a:p>
          <a:p>
            <a:pPr marL="742950" lvl="1" indent="-285750">
              <a:buFont typeface="Arial"/>
              <a:buChar char="•"/>
            </a:pPr>
            <a:endParaRPr lang="en-US" dirty="0"/>
          </a:p>
          <a:p>
            <a:pPr marL="285750" indent="-285750">
              <a:buFont typeface="Arial"/>
              <a:buChar char="•"/>
            </a:pPr>
            <a:r>
              <a:rPr lang="en-US" dirty="0"/>
              <a:t>System Configuration	</a:t>
            </a:r>
          </a:p>
          <a:p>
            <a:pPr marL="742950" lvl="1" indent="-285750">
              <a:buFont typeface="Arial"/>
              <a:buChar char="•"/>
            </a:pPr>
            <a:r>
              <a:rPr lang="en-US" dirty="0"/>
              <a:t>NV6 class of GPU machines provided by Microsoft Azure with 8GB of video memory. </a:t>
            </a:r>
          </a:p>
          <a:p>
            <a:pPr marL="1200150" lvl="2" indent="-285750">
              <a:buFont typeface="Arial"/>
              <a:buChar char="•"/>
            </a:pPr>
            <a:r>
              <a:rPr lang="en-US" dirty="0"/>
              <a:t>~7.9GB was used during training</a:t>
            </a:r>
          </a:p>
          <a:p>
            <a:pPr lvl="1"/>
            <a:endParaRPr lang="en-US" dirty="0"/>
          </a:p>
          <a:p>
            <a:pPr marL="285750" indent="-285750">
              <a:buFont typeface="Arial"/>
              <a:buChar char="•"/>
            </a:pPr>
            <a:r>
              <a:rPr lang="en-US" dirty="0"/>
              <a:t>Regularization</a:t>
            </a:r>
          </a:p>
          <a:p>
            <a:pPr marL="742950" lvl="1" indent="-285750">
              <a:buFont typeface="Arial"/>
              <a:buChar char="•"/>
            </a:pPr>
            <a:r>
              <a:rPr lang="en-US" dirty="0"/>
              <a:t>L2 weight decay on all trainable kernels with </a:t>
            </a:r>
            <a:r>
              <a:rPr lang="en-US" dirty="0" err="1"/>
              <a:t>λ</a:t>
            </a:r>
            <a:r>
              <a:rPr lang="en-US" dirty="0"/>
              <a:t> = 3e−7. </a:t>
            </a:r>
          </a:p>
          <a:p>
            <a:pPr marL="742950" lvl="1" indent="-285750">
              <a:buFont typeface="Arial"/>
              <a:buChar char="•"/>
            </a:pPr>
            <a:r>
              <a:rPr lang="en-US" dirty="0"/>
              <a:t>Dropout with </a:t>
            </a:r>
            <a:r>
              <a:rPr lang="en-US" dirty="0" err="1"/>
              <a:t>drop_prob</a:t>
            </a:r>
            <a:r>
              <a:rPr lang="en-US" dirty="0"/>
              <a:t> = 0.1 after every other layer. Additionally dropout is applied word embedding and character embedding with </a:t>
            </a:r>
            <a:r>
              <a:rPr lang="en-US" dirty="0" err="1"/>
              <a:t>drop_prob</a:t>
            </a:r>
            <a:r>
              <a:rPr lang="en-US" dirty="0"/>
              <a:t> of 0.1 and 0.05 respectively. </a:t>
            </a:r>
          </a:p>
          <a:p>
            <a:pPr marL="742950" lvl="1" indent="-285750">
              <a:buFont typeface="Arial"/>
              <a:buChar char="•"/>
            </a:pPr>
            <a:r>
              <a:rPr lang="en-US" dirty="0"/>
              <a:t>Stochastic depth dropout(</a:t>
            </a:r>
            <a:r>
              <a:rPr lang="en-US" dirty="0" err="1"/>
              <a:t>layerdropout</a:t>
            </a:r>
            <a:r>
              <a:rPr lang="en-US" dirty="0"/>
              <a:t>) on every sublayer in an encoder block.</a:t>
            </a:r>
          </a:p>
        </p:txBody>
      </p:sp>
    </p:spTree>
    <p:extLst>
      <p:ext uri="{BB962C8B-B14F-4D97-AF65-F5344CB8AC3E}">
        <p14:creationId xmlns:p14="http://schemas.microsoft.com/office/powerpoint/2010/main" val="2594888772"/>
      </p:ext>
    </p:extLst>
  </p:cSld>
  <p:clrMapOvr>
    <a:masterClrMapping/>
  </p:clrMapOvr>
  <mc:AlternateContent xmlns:mc="http://schemas.openxmlformats.org/markup-compatibility/2006">
    <mc:Choice xmlns:p14="http://schemas.microsoft.com/office/powerpoint/2010/main" Requires="p14">
      <p:transition spd="slow" p14:dur="2000" advTm="852"/>
    </mc:Choice>
    <mc:Fallback>
      <p:transition spd="slow" advTm="8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Results</a:t>
            </a:r>
          </a:p>
        </p:txBody>
      </p:sp>
      <p:pic>
        <p:nvPicPr>
          <p:cNvPr id="9" name="Picture 8">
            <a:extLst>
              <a:ext uri="{FF2B5EF4-FFF2-40B4-BE49-F238E27FC236}">
                <a16:creationId xmlns:a16="http://schemas.microsoft.com/office/drawing/2014/main" id="{D7792919-BC19-7F4E-8748-678FA0191DD2}"/>
              </a:ext>
            </a:extLst>
          </p:cNvPr>
          <p:cNvPicPr>
            <a:picLocks noChangeAspect="1"/>
          </p:cNvPicPr>
          <p:nvPr/>
        </p:nvPicPr>
        <p:blipFill>
          <a:blip r:embed="rId3"/>
          <a:stretch>
            <a:fillRect/>
          </a:stretch>
        </p:blipFill>
        <p:spPr>
          <a:xfrm>
            <a:off x="0" y="695648"/>
            <a:ext cx="12192000" cy="2084410"/>
          </a:xfrm>
          <a:prstGeom prst="rect">
            <a:avLst/>
          </a:prstGeom>
        </p:spPr>
      </p:pic>
      <p:sp>
        <p:nvSpPr>
          <p:cNvPr id="4" name="TextBox 3">
            <a:extLst>
              <a:ext uri="{FF2B5EF4-FFF2-40B4-BE49-F238E27FC236}">
                <a16:creationId xmlns:a16="http://schemas.microsoft.com/office/drawing/2014/main" id="{0BADD113-5A5F-F246-98A3-4D9C68EF7E17}"/>
              </a:ext>
            </a:extLst>
          </p:cNvPr>
          <p:cNvSpPr txBox="1"/>
          <p:nvPr/>
        </p:nvSpPr>
        <p:spPr>
          <a:xfrm>
            <a:off x="560439" y="3244334"/>
            <a:ext cx="11071122"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Non-PCE test leaderboard – 60.57 EM and 64.44 F1</a:t>
            </a:r>
          </a:p>
          <a:p>
            <a:pPr marL="285750" indent="-285750">
              <a:buFont typeface="Arial" panose="020B0604020202020204" pitchFamily="34" charset="0"/>
              <a:buChar char="•"/>
            </a:pPr>
            <a:r>
              <a:rPr lang="en-US" dirty="0"/>
              <a:t>Non-PCE dev leaderboard – 65.68 EM and 68.67 F1</a:t>
            </a:r>
          </a:p>
          <a:p>
            <a:endParaRPr lang="en-US" dirty="0"/>
          </a:p>
        </p:txBody>
      </p:sp>
    </p:spTree>
    <p:extLst>
      <p:ext uri="{BB962C8B-B14F-4D97-AF65-F5344CB8AC3E}">
        <p14:creationId xmlns:p14="http://schemas.microsoft.com/office/powerpoint/2010/main" val="1934915955"/>
      </p:ext>
    </p:extLst>
  </p:cSld>
  <p:clrMapOvr>
    <a:masterClrMapping/>
  </p:clrMapOvr>
  <mc:AlternateContent xmlns:mc="http://schemas.openxmlformats.org/markup-compatibility/2006">
    <mc:Choice xmlns:p14="http://schemas.microsoft.com/office/powerpoint/2010/main" Requires="p14">
      <p:transition spd="slow" p14:dur="2000" advTm="644"/>
    </mc:Choice>
    <mc:Fallback>
      <p:transition spd="slow" advTm="64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Analysis</a:t>
            </a:r>
          </a:p>
        </p:txBody>
      </p:sp>
      <p:sp>
        <p:nvSpPr>
          <p:cNvPr id="4" name="Date Placeholder 3"/>
          <p:cNvSpPr>
            <a:spLocks noGrp="1"/>
          </p:cNvSpPr>
          <p:nvPr>
            <p:ph type="dt" sz="half" idx="10"/>
          </p:nvPr>
        </p:nvSpPr>
        <p:spPr/>
        <p:txBody>
          <a:bodyPr/>
          <a:lstStyle/>
          <a:p>
            <a:r>
              <a:rPr lang="en-US"/>
              <a:t>CS224n  2019</a:t>
            </a:r>
          </a:p>
        </p:txBody>
      </p:sp>
      <p:sp>
        <p:nvSpPr>
          <p:cNvPr id="5" name="Slide Number Placeholder 4"/>
          <p:cNvSpPr>
            <a:spLocks noGrp="1"/>
          </p:cNvSpPr>
          <p:nvPr>
            <p:ph type="sldNum" sz="quarter" idx="12"/>
          </p:nvPr>
        </p:nvSpPr>
        <p:spPr/>
        <p:txBody>
          <a:bodyPr/>
          <a:lstStyle/>
          <a:p>
            <a:fld id="{E0682B63-ACC8-4F43-816C-2577C928C972}" type="slidenum">
              <a:rPr lang="en-US" smtClean="0"/>
              <a:t>9</a:t>
            </a:fld>
            <a:endParaRPr lang="en-US"/>
          </a:p>
        </p:txBody>
      </p:sp>
      <p:sp>
        <p:nvSpPr>
          <p:cNvPr id="6" name="Footer Placeholder 5"/>
          <p:cNvSpPr>
            <a:spLocks noGrp="1"/>
          </p:cNvSpPr>
          <p:nvPr>
            <p:ph type="ftr" sz="quarter" idx="3"/>
          </p:nvPr>
        </p:nvSpPr>
        <p:spPr/>
        <p:txBody>
          <a:bodyPr/>
          <a:lstStyle/>
          <a:p>
            <a:r>
              <a:rPr lang="en-US" sz="1000"/>
              <a:t>Evaluating QANet On SQUAD 2.0</a:t>
            </a:r>
            <a:br>
              <a:rPr lang="en-US" sz="1000"/>
            </a:br>
            <a:r>
              <a:rPr lang="en-US" sz="800"/>
              <a:t>Parthasarathy Suryanarayanan, Yash Mangilal Jain</a:t>
            </a:r>
          </a:p>
          <a:p>
            <a:endParaRPr lang="en-US" sz="800" dirty="0"/>
          </a:p>
        </p:txBody>
      </p:sp>
      <p:pic>
        <p:nvPicPr>
          <p:cNvPr id="9" name="Picture 8">
            <a:extLst>
              <a:ext uri="{FF2B5EF4-FFF2-40B4-BE49-F238E27FC236}">
                <a16:creationId xmlns:a16="http://schemas.microsoft.com/office/drawing/2014/main" id="{7CECE0AB-5ABB-BF4D-80BD-3541894B6BF5}"/>
              </a:ext>
            </a:extLst>
          </p:cNvPr>
          <p:cNvPicPr>
            <a:picLocks noChangeAspect="1"/>
          </p:cNvPicPr>
          <p:nvPr/>
        </p:nvPicPr>
        <p:blipFill>
          <a:blip r:embed="rId3"/>
          <a:stretch>
            <a:fillRect/>
          </a:stretch>
        </p:blipFill>
        <p:spPr>
          <a:xfrm>
            <a:off x="523016" y="1567236"/>
            <a:ext cx="5052070" cy="3272208"/>
          </a:xfrm>
          <a:prstGeom prst="rect">
            <a:avLst/>
          </a:prstGeom>
        </p:spPr>
      </p:pic>
      <p:pic>
        <p:nvPicPr>
          <p:cNvPr id="11" name="Picture 10">
            <a:extLst>
              <a:ext uri="{FF2B5EF4-FFF2-40B4-BE49-F238E27FC236}">
                <a16:creationId xmlns:a16="http://schemas.microsoft.com/office/drawing/2014/main" id="{E5F4FB41-D410-C549-A45F-3F7BB08CEF07}"/>
              </a:ext>
            </a:extLst>
          </p:cNvPr>
          <p:cNvPicPr>
            <a:picLocks noChangeAspect="1"/>
          </p:cNvPicPr>
          <p:nvPr/>
        </p:nvPicPr>
        <p:blipFill>
          <a:blip r:embed="rId4"/>
          <a:stretch>
            <a:fillRect/>
          </a:stretch>
        </p:blipFill>
        <p:spPr>
          <a:xfrm>
            <a:off x="6021634" y="1246912"/>
            <a:ext cx="5647350" cy="3912856"/>
          </a:xfrm>
          <a:prstGeom prst="rect">
            <a:avLst/>
          </a:prstGeom>
        </p:spPr>
      </p:pic>
    </p:spTree>
    <p:extLst>
      <p:ext uri="{BB962C8B-B14F-4D97-AF65-F5344CB8AC3E}">
        <p14:creationId xmlns:p14="http://schemas.microsoft.com/office/powerpoint/2010/main" val="85231351"/>
      </p:ext>
    </p:extLst>
  </p:cSld>
  <p:clrMapOvr>
    <a:masterClrMapping/>
  </p:clrMapOvr>
  <mc:AlternateContent xmlns:mc="http://schemas.openxmlformats.org/markup-compatibility/2006">
    <mc:Choice xmlns:p14="http://schemas.microsoft.com/office/powerpoint/2010/main" Requires="p14">
      <p:transition spd="slow" p14:dur="2000" advTm="711"/>
    </mc:Choice>
    <mc:Fallback>
      <p:transition spd="slow" advTm="71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7"/>
</p:tagLst>
</file>

<file path=ppt/theme/theme1.xml><?xml version="1.0" encoding="utf-8"?>
<a:theme xmlns:a="http://schemas.openxmlformats.org/drawingml/2006/main" name="Office Theme">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687</TotalTime>
  <Words>2786</Words>
  <Application>Microsoft Macintosh PowerPoint</Application>
  <PresentationFormat>Widescreen</PresentationFormat>
  <Paragraphs>310</Paragraphs>
  <Slides>14</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Evaluating QANet on SQUAD 2.0 </vt:lpstr>
      <vt:lpstr>Agenda</vt:lpstr>
      <vt:lpstr>Machine reading comprehension and question answering</vt:lpstr>
      <vt:lpstr>SQuAD [2.0]</vt:lpstr>
      <vt:lpstr>Approach / QANet</vt:lpstr>
      <vt:lpstr>QANet</vt:lpstr>
      <vt:lpstr>Experiments</vt:lpstr>
      <vt:lpstr>Results</vt:lpstr>
      <vt:lpstr>Analysis</vt:lpstr>
      <vt:lpstr>Analysis</vt:lpstr>
      <vt:lpstr>Analysis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QANet on SQUAD 2.0 </dc:title>
  <dc:creator>Kalyani</dc:creator>
  <cp:lastModifiedBy>Microsoft Office User</cp:lastModifiedBy>
  <cp:revision>139</cp:revision>
  <cp:lastPrinted>2019-03-20T02:38:24Z</cp:lastPrinted>
  <dcterms:created xsi:type="dcterms:W3CDTF">2019-03-20T01:42:36Z</dcterms:created>
  <dcterms:modified xsi:type="dcterms:W3CDTF">2019-03-20T20:27:08Z</dcterms:modified>
</cp:coreProperties>
</file>